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256" r:id="rId2"/>
    <p:sldId id="257" r:id="rId3"/>
    <p:sldId id="258" r:id="rId4"/>
    <p:sldId id="259" r:id="rId5"/>
    <p:sldId id="260" r:id="rId6"/>
    <p:sldId id="261" r:id="rId7"/>
    <p:sldId id="262" r:id="rId8"/>
    <p:sldId id="263" r:id="rId9"/>
    <p:sldId id="264" r:id="rId10"/>
    <p:sldId id="265" r:id="rId11"/>
    <p:sldId id="266" r:id="rId12"/>
    <p:sldId id="270" r:id="rId13"/>
    <p:sldId id="267" r:id="rId14"/>
    <p:sldId id="268" r:id="rId15"/>
    <p:sldId id="269"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80" autoAdjust="0"/>
  </p:normalViewPr>
  <p:slideViewPr>
    <p:cSldViewPr>
      <p:cViewPr varScale="1">
        <p:scale>
          <a:sx n="89" d="100"/>
          <a:sy n="89" d="100"/>
        </p:scale>
        <p:origin x="-1258" y="-62"/>
      </p:cViewPr>
      <p:guideLst>
        <p:guide orient="horz" pos="2160"/>
        <p:guide pos="2880"/>
      </p:guideLst>
    </p:cSldViewPr>
  </p:slideViewPr>
  <p:outlineViewPr>
    <p:cViewPr>
      <p:scale>
        <a:sx n="33" d="100"/>
        <a:sy n="33" d="100"/>
      </p:scale>
      <p:origin x="0" y="29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16E684-A4E1-4EF3-A5C6-6722CF656A0C}" type="datetimeFigureOut">
              <a:rPr lang="en-US" smtClean="0"/>
              <a:t>5/29/2021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48D150-012B-4391-B28F-11590EF692A0}" type="slidenum">
              <a:rPr lang="en-US" smtClean="0"/>
              <a:t>‹#›</a:t>
            </a:fld>
            <a:endParaRPr lang="en-US"/>
          </a:p>
        </p:txBody>
      </p:sp>
    </p:spTree>
    <p:extLst>
      <p:ext uri="{BB962C8B-B14F-4D97-AF65-F5344CB8AC3E}">
        <p14:creationId xmlns:p14="http://schemas.microsoft.com/office/powerpoint/2010/main" val="1641381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48D150-012B-4391-B28F-11590EF692A0}" type="slidenum">
              <a:rPr lang="en-US" smtClean="0"/>
              <a:t>9</a:t>
            </a:fld>
            <a:endParaRPr lang="en-US"/>
          </a:p>
        </p:txBody>
      </p:sp>
    </p:spTree>
    <p:extLst>
      <p:ext uri="{BB962C8B-B14F-4D97-AF65-F5344CB8AC3E}">
        <p14:creationId xmlns:p14="http://schemas.microsoft.com/office/powerpoint/2010/main" val="3907165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48D150-012B-4391-B28F-11590EF692A0}" type="slidenum">
              <a:rPr lang="en-US" smtClean="0"/>
              <a:t>26</a:t>
            </a:fld>
            <a:endParaRPr lang="en-US"/>
          </a:p>
        </p:txBody>
      </p:sp>
    </p:spTree>
    <p:extLst>
      <p:ext uri="{BB962C8B-B14F-4D97-AF65-F5344CB8AC3E}">
        <p14:creationId xmlns:p14="http://schemas.microsoft.com/office/powerpoint/2010/main" val="3513555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D8BD707-D9CF-40AE-B4C6-C98DA3205C09}" type="datetimeFigureOut">
              <a:rPr lang="en-US" smtClean="0"/>
              <a:pPr/>
              <a:t>5/29/2021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D8BD707-D9CF-40AE-B4C6-C98DA3205C09}" type="datetimeFigureOut">
              <a:rPr lang="en-US" smtClean="0"/>
              <a:pPr/>
              <a:t>5/29/2021</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6F15528-21DE-4FAA-801E-634DDDAF4B2B}"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3.png"/><Relationship Id="rId5" Type="http://schemas.microsoft.com/office/2007/relationships/hdphoto" Target="../media/hdphoto4.wdp"/><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p:spPr>
        <p:txBody>
          <a:bodyPr>
            <a:normAutofit fontScale="90000"/>
          </a:bodyPr>
          <a:lstStyle/>
          <a:p>
            <a:r>
              <a:rPr lang="sr-Cyrl-RS" b="1" dirty="0" smtClean="0"/>
              <a:t>Сензорна анализа и д</a:t>
            </a:r>
            <a:r>
              <a:rPr lang="en-US" b="1" dirty="0" err="1" smtClean="0"/>
              <a:t>ефинисањ</a:t>
            </a:r>
            <a:r>
              <a:rPr lang="sr-Cyrl-RS" b="1" dirty="0"/>
              <a:t>е</a:t>
            </a:r>
            <a:r>
              <a:rPr lang="en-US" b="1" dirty="0"/>
              <a:t> </a:t>
            </a:r>
            <a:r>
              <a:rPr lang="en-US" b="1" dirty="0" err="1"/>
              <a:t>модела</a:t>
            </a:r>
            <a:r>
              <a:rPr lang="en-US" b="1" dirty="0"/>
              <a:t> </a:t>
            </a:r>
            <a:r>
              <a:rPr lang="en-US" b="1" dirty="0" err="1"/>
              <a:t>чаше</a:t>
            </a:r>
            <a:r>
              <a:rPr lang="en-US" b="1" dirty="0"/>
              <a:t> </a:t>
            </a:r>
            <a:r>
              <a:rPr lang="en-US" b="1" dirty="0" err="1"/>
              <a:t>за</a:t>
            </a:r>
            <a:r>
              <a:rPr lang="en-US" b="1" dirty="0"/>
              <a:t> </a:t>
            </a:r>
            <a:r>
              <a:rPr lang="en-US" b="1" dirty="0" err="1"/>
              <a:t>дегустацију</a:t>
            </a:r>
            <a:r>
              <a:rPr lang="en-US" b="1" dirty="0"/>
              <a:t> </a:t>
            </a:r>
            <a:r>
              <a:rPr lang="en-US" b="1" dirty="0" err="1"/>
              <a:t>вина</a:t>
            </a:r>
            <a:r>
              <a:rPr lang="en-US" b="1" dirty="0"/>
              <a:t> </a:t>
            </a:r>
            <a:r>
              <a:rPr lang="en-US" b="1" dirty="0" err="1" smtClean="0"/>
              <a:t>Прокупац</a:t>
            </a:r>
            <a:endParaRPr lang="en-US" dirty="0"/>
          </a:p>
        </p:txBody>
      </p:sp>
      <p:sp>
        <p:nvSpPr>
          <p:cNvPr id="3" name="Subtitle 2"/>
          <p:cNvSpPr>
            <a:spLocks noGrp="1"/>
          </p:cNvSpPr>
          <p:nvPr>
            <p:ph type="subTitle" idx="1"/>
          </p:nvPr>
        </p:nvSpPr>
        <p:spPr/>
        <p:txBody>
          <a:bodyPr>
            <a:normAutofit fontScale="85000" lnSpcReduction="20000"/>
          </a:bodyPr>
          <a:lstStyle/>
          <a:p>
            <a:endParaRPr lang="sr-Cyrl-RS" dirty="0" smtClean="0"/>
          </a:p>
          <a:p>
            <a:r>
              <a:rPr lang="en-US" dirty="0" err="1"/>
              <a:t>Ова</a:t>
            </a:r>
            <a:r>
              <a:rPr lang="en-US" dirty="0"/>
              <a:t> </a:t>
            </a:r>
            <a:r>
              <a:rPr lang="en-US" dirty="0" err="1"/>
              <a:t>студија</a:t>
            </a:r>
            <a:r>
              <a:rPr lang="en-US" dirty="0"/>
              <a:t> </a:t>
            </a:r>
            <a:r>
              <a:rPr lang="en-US" dirty="0" err="1"/>
              <a:t>је</a:t>
            </a:r>
            <a:r>
              <a:rPr lang="en-US" dirty="0"/>
              <a:t> </a:t>
            </a:r>
            <a:r>
              <a:rPr lang="en-US" dirty="0" err="1"/>
              <a:t>израђена</a:t>
            </a:r>
            <a:r>
              <a:rPr lang="en-US" dirty="0"/>
              <a:t> у </a:t>
            </a:r>
            <a:r>
              <a:rPr lang="en-US" dirty="0" err="1"/>
              <a:t>оквиру</a:t>
            </a:r>
            <a:r>
              <a:rPr lang="en-US" dirty="0"/>
              <a:t> </a:t>
            </a:r>
            <a:r>
              <a:rPr lang="en-US" dirty="0" err="1"/>
              <a:t>пројекта</a:t>
            </a:r>
            <a:r>
              <a:rPr lang="en-US" dirty="0"/>
              <a:t> “</a:t>
            </a:r>
            <a:r>
              <a:rPr lang="en-US" dirty="0" err="1"/>
              <a:t>Успостављење</a:t>
            </a:r>
            <a:r>
              <a:rPr lang="en-US" dirty="0"/>
              <a:t> и </a:t>
            </a:r>
            <a:r>
              <a:rPr lang="en-US" dirty="0" err="1"/>
              <a:t>јачање</a:t>
            </a:r>
            <a:r>
              <a:rPr lang="en-US" dirty="0"/>
              <a:t> </a:t>
            </a:r>
            <a:r>
              <a:rPr lang="en-US" dirty="0" err="1"/>
              <a:t>националног</a:t>
            </a:r>
            <a:r>
              <a:rPr lang="en-US" dirty="0"/>
              <a:t> </a:t>
            </a:r>
            <a:r>
              <a:rPr lang="en-US" dirty="0" err="1"/>
              <a:t>бренда</a:t>
            </a:r>
            <a:r>
              <a:rPr lang="en-US" dirty="0"/>
              <a:t> </a:t>
            </a:r>
            <a:r>
              <a:rPr lang="en-US" dirty="0" err="1"/>
              <a:t>вина</a:t>
            </a:r>
            <a:r>
              <a:rPr lang="en-US" dirty="0"/>
              <a:t> </a:t>
            </a:r>
            <a:r>
              <a:rPr lang="en-US" dirty="0" err="1"/>
              <a:t>Прокупац</a:t>
            </a:r>
            <a:r>
              <a:rPr lang="en-US" dirty="0"/>
              <a:t> и </a:t>
            </a:r>
            <a:r>
              <a:rPr lang="en-US" dirty="0" err="1"/>
              <a:t>ракије</a:t>
            </a:r>
            <a:r>
              <a:rPr lang="en-US" dirty="0"/>
              <a:t> </a:t>
            </a:r>
            <a:r>
              <a:rPr lang="en-US" dirty="0" err="1"/>
              <a:t>шљивовице</a:t>
            </a:r>
            <a:r>
              <a:rPr lang="en-US" dirty="0"/>
              <a:t> </a:t>
            </a:r>
            <a:r>
              <a:rPr lang="en-US" dirty="0" err="1"/>
              <a:t>кроз</a:t>
            </a:r>
            <a:r>
              <a:rPr lang="en-US" dirty="0"/>
              <a:t> </a:t>
            </a:r>
            <a:r>
              <a:rPr lang="en-US" dirty="0" err="1"/>
              <a:t>сарадњу</a:t>
            </a:r>
            <a:r>
              <a:rPr lang="en-US" dirty="0"/>
              <a:t> </a:t>
            </a:r>
            <a:r>
              <a:rPr lang="en-US" dirty="0" err="1"/>
              <a:t>науке</a:t>
            </a:r>
            <a:r>
              <a:rPr lang="en-US" dirty="0"/>
              <a:t> и </a:t>
            </a:r>
            <a:r>
              <a:rPr lang="en-US" dirty="0" err="1"/>
              <a:t>привреде</a:t>
            </a:r>
            <a:r>
              <a:rPr lang="en-US" dirty="0"/>
              <a:t>” </a:t>
            </a:r>
            <a:r>
              <a:rPr lang="en-US" dirty="0" err="1"/>
              <a:t>финансирано</a:t>
            </a:r>
            <a:r>
              <a:rPr lang="en-US" dirty="0"/>
              <a:t> </a:t>
            </a:r>
            <a:r>
              <a:rPr lang="en-US" dirty="0" err="1"/>
              <a:t>од</a:t>
            </a:r>
            <a:r>
              <a:rPr lang="en-US" dirty="0"/>
              <a:t> </a:t>
            </a:r>
            <a:r>
              <a:rPr lang="en-US" dirty="0" err="1"/>
              <a:t>стране</a:t>
            </a:r>
            <a:r>
              <a:rPr lang="en-US" dirty="0"/>
              <a:t> </a:t>
            </a:r>
            <a:r>
              <a:rPr lang="en-US" dirty="0" err="1"/>
              <a:t>Министарства</a:t>
            </a:r>
            <a:r>
              <a:rPr lang="en-US" dirty="0"/>
              <a:t> </a:t>
            </a:r>
            <a:r>
              <a:rPr lang="en-US" dirty="0" err="1"/>
              <a:t>пољопривреде</a:t>
            </a:r>
            <a:r>
              <a:rPr lang="en-US" dirty="0"/>
              <a:t>, </a:t>
            </a:r>
            <a:r>
              <a:rPr lang="en-US" dirty="0" err="1"/>
              <a:t>шумарства</a:t>
            </a:r>
            <a:r>
              <a:rPr lang="en-US" dirty="0"/>
              <a:t> и </a:t>
            </a:r>
            <a:r>
              <a:rPr lang="en-US" dirty="0" err="1"/>
              <a:t>водопривреде</a:t>
            </a:r>
            <a:r>
              <a:rPr lang="en-US" dirty="0"/>
              <a:t> </a:t>
            </a:r>
            <a:r>
              <a:rPr lang="en-US" dirty="0" err="1"/>
              <a:t>Републике</a:t>
            </a:r>
            <a:r>
              <a:rPr lang="en-US" dirty="0"/>
              <a:t> </a:t>
            </a:r>
            <a:r>
              <a:rPr lang="en-US" dirty="0" err="1"/>
              <a:t>Србије</a:t>
            </a:r>
            <a:r>
              <a:rPr lang="en-US" dirty="0"/>
              <a:t> (680-00-00067/1/2020-02).</a:t>
            </a:r>
            <a:endParaRPr lang="en-US" b="1" dirty="0"/>
          </a:p>
          <a:p>
            <a:endParaRPr lang="en-US" dirty="0"/>
          </a:p>
        </p:txBody>
      </p:sp>
      <p:pic>
        <p:nvPicPr>
          <p:cNvPr id="4" name="Picture 3"/>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5029200"/>
            <a:ext cx="1717675" cy="1725295"/>
          </a:xfrm>
          <a:prstGeom prst="rect">
            <a:avLst/>
          </a:prstGeom>
          <a:noFill/>
        </p:spPr>
      </p:pic>
      <p:sp>
        <p:nvSpPr>
          <p:cNvPr id="5" name="Text Box 2"/>
          <p:cNvSpPr txBox="1">
            <a:spLocks noChangeArrowheads="1"/>
          </p:cNvSpPr>
          <p:nvPr/>
        </p:nvSpPr>
        <p:spPr bwMode="auto">
          <a:xfrm>
            <a:off x="7010400" y="5571172"/>
            <a:ext cx="1355090" cy="64135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0"/>
              </a:spcAft>
            </a:pPr>
            <a:r>
              <a:rPr lang="sr-Cyrl-RS" sz="1600" b="1" i="1">
                <a:solidFill>
                  <a:srgbClr val="024F75"/>
                </a:solidFill>
                <a:effectLst/>
                <a:latin typeface="Calibri"/>
                <a:ea typeface="MS Mincho"/>
                <a:cs typeface="Times New Roman"/>
              </a:rPr>
              <a:t>април</a:t>
            </a:r>
            <a:r>
              <a:rPr lang="en-US" sz="1600" b="1" i="1">
                <a:solidFill>
                  <a:srgbClr val="024F75"/>
                </a:solidFill>
                <a:effectLst/>
                <a:latin typeface="Calibri"/>
                <a:ea typeface="MS Mincho"/>
                <a:cs typeface="Times New Roman"/>
              </a:rPr>
              <a:t>, 2021.</a:t>
            </a:r>
            <a:endParaRPr lang="en-US" sz="1400" b="1">
              <a:solidFill>
                <a:srgbClr val="082A75"/>
              </a:solidFill>
              <a:effectLst/>
              <a:latin typeface="Calibri"/>
              <a:ea typeface="MS Mincho"/>
              <a:cs typeface="Times New Roman"/>
            </a:endParaRPr>
          </a:p>
        </p:txBody>
      </p:sp>
    </p:spTree>
    <p:extLst>
      <p:ext uri="{BB962C8B-B14F-4D97-AF65-F5344CB8AC3E}">
        <p14:creationId xmlns:p14="http://schemas.microsoft.com/office/powerpoint/2010/main" val="13460135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458199" cy="5334000"/>
          </a:xfrm>
        </p:spPr>
        <p:txBody>
          <a:bodyPr/>
          <a:lstStyle/>
          <a:p>
            <a:pPr>
              <a:lnSpc>
                <a:spcPct val="90000"/>
              </a:lnSpc>
            </a:pPr>
            <a:r>
              <a:rPr lang="ru-RU" dirty="0"/>
              <a:t>Управа за зашту биља на предлог Комисије за признавање сорти, клонова и подлога винове лозе, 2010. године донела је решење о упису клонова (ПР 2, ПР 6, ПР 8, ПР 9, ПР 10, ПР 11, ПР 12, ПР 13) а 2015.године су уписана још клона (ПР 16, ПР 17, ПР19 и ПР 20) домаће аутохтоне сорте винове лозе Прокупац у Регистар сорти воћа, винове лозе и хмеља.</a:t>
            </a:r>
          </a:p>
          <a:p>
            <a:pPr>
              <a:lnSpc>
                <a:spcPct val="90000"/>
              </a:lnSpc>
            </a:pPr>
            <a:endParaRPr lang="ru-RU" dirty="0"/>
          </a:p>
          <a:p>
            <a:pPr>
              <a:lnSpc>
                <a:spcPct val="90000"/>
              </a:lnSpc>
            </a:pPr>
            <a:r>
              <a:rPr lang="ru-RU" dirty="0"/>
              <a:t>Стваралац односно власник клонова је Пољопривредни факултет Београд.</a:t>
            </a:r>
          </a:p>
          <a:p>
            <a:pPr>
              <a:lnSpc>
                <a:spcPct val="90000"/>
              </a:lnSpc>
            </a:pPr>
            <a:endParaRPr lang="ru-RU" dirty="0"/>
          </a:p>
          <a:p>
            <a:pPr>
              <a:lnSpc>
                <a:spcPct val="90000"/>
              </a:lnSpc>
            </a:pPr>
            <a:r>
              <a:rPr lang="ru-RU" dirty="0"/>
              <a:t>Признати клонови су први клонови српских аутохтоних сорти винове лозе.</a:t>
            </a:r>
          </a:p>
        </p:txBody>
      </p:sp>
      <p:sp>
        <p:nvSpPr>
          <p:cNvPr id="3" name="Title 2"/>
          <p:cNvSpPr>
            <a:spLocks noGrp="1"/>
          </p:cNvSpPr>
          <p:nvPr>
            <p:ph type="title"/>
          </p:nvPr>
        </p:nvSpPr>
        <p:spPr>
          <a:xfrm>
            <a:off x="457200" y="304800"/>
            <a:ext cx="8229600" cy="938784"/>
          </a:xfrm>
        </p:spPr>
        <p:txBody>
          <a:bodyPr>
            <a:normAutofit/>
          </a:bodyPr>
          <a:lstStyle/>
          <a:p>
            <a:r>
              <a:rPr lang="sr-Cyrl-RS" sz="3600" dirty="0" smtClean="0"/>
              <a:t>ВАРИЈАЦИЈЕ И КЛОНОВИ</a:t>
            </a:r>
            <a:endParaRPr lang="en-US" sz="3600" dirty="0"/>
          </a:p>
        </p:txBody>
      </p:sp>
    </p:spTree>
    <p:extLst>
      <p:ext uri="{BB962C8B-B14F-4D97-AF65-F5344CB8AC3E}">
        <p14:creationId xmlns:p14="http://schemas.microsoft.com/office/powerpoint/2010/main" val="27941500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685800"/>
            <a:ext cx="8534400" cy="6060568"/>
          </a:xfrm>
        </p:spPr>
        <p:txBody>
          <a:bodyPr>
            <a:normAutofit/>
          </a:bodyPr>
          <a:lstStyle/>
          <a:p>
            <a:pPr algn="just"/>
            <a:r>
              <a:rPr lang="ru-RU" sz="1400" dirty="0"/>
              <a:t>При одговарајућим агроеколошким условима, грожђани сок може да садржи 18-24% шећера и 5-7 г/л укупних киселина. </a:t>
            </a:r>
          </a:p>
          <a:p>
            <a:pPr algn="just"/>
            <a:r>
              <a:rPr lang="ru-RU" sz="1400" dirty="0"/>
              <a:t>Иако је на нашем тлу присутан вековима, у погледу технолошких карактеристика прокупац је сорта која још увек није довољно испитана. </a:t>
            </a:r>
          </a:p>
          <a:p>
            <a:pPr algn="just"/>
            <a:r>
              <a:rPr lang="ru-RU" sz="1400" dirty="0"/>
              <a:t>Најновија истраживања морфологије и анатомије семенке прокупца и полифенолног састава различитих делова бобице (семенка, пулпа и покожица) указују на сличност ове сорте са </a:t>
            </a:r>
            <a:r>
              <a:rPr lang="ru-RU" sz="1400" dirty="0" smtClean="0"/>
              <a:t>Пино Ноаром</a:t>
            </a:r>
            <a:r>
              <a:rPr lang="ru-RU" sz="1400" dirty="0"/>
              <a:t>, </a:t>
            </a:r>
            <a:r>
              <a:rPr lang="ru-RU" sz="1400" dirty="0" smtClean="0"/>
              <a:t>што </a:t>
            </a:r>
            <a:r>
              <a:rPr lang="ru-RU" sz="1400" dirty="0"/>
              <a:t>је од великог </a:t>
            </a:r>
            <a:r>
              <a:rPr lang="ru-RU" sz="1400" dirty="0" smtClean="0"/>
              <a:t>значаја </a:t>
            </a:r>
            <a:r>
              <a:rPr lang="ru-RU" sz="1400" dirty="0"/>
              <a:t>за избор технике и дужину трајања винификације</a:t>
            </a:r>
            <a:r>
              <a:rPr lang="ru-RU" sz="1400" dirty="0" smtClean="0"/>
              <a:t>.</a:t>
            </a:r>
          </a:p>
          <a:p>
            <a:pPr algn="just"/>
            <a:endParaRPr lang="ru-RU" sz="1400" dirty="0" smtClean="0"/>
          </a:p>
          <a:p>
            <a:pPr marL="0" indent="0" algn="just">
              <a:buNone/>
            </a:pPr>
            <a:r>
              <a:rPr lang="ru-RU" sz="1100" dirty="0"/>
              <a:t>Скенирајући електронски микрографски снимци вертикалних пресека семенки пет црвених сорти грожђа (увећање 170 - 220 пута):</a:t>
            </a:r>
          </a:p>
          <a:p>
            <a:pPr marL="0" indent="0" algn="just">
              <a:buNone/>
            </a:pPr>
            <a:r>
              <a:rPr lang="ru-RU" sz="1400" dirty="0" smtClean="0"/>
              <a:t>Каберне совињон		Гаме 			Мерло</a:t>
            </a:r>
          </a:p>
          <a:p>
            <a:pPr marL="0" indent="0" algn="just">
              <a:buNone/>
            </a:pPr>
            <a:endParaRPr lang="ru-RU" sz="1400" dirty="0"/>
          </a:p>
          <a:p>
            <a:pPr marL="0" indent="0" algn="just">
              <a:buNone/>
            </a:pPr>
            <a:endParaRPr lang="ru-RU" sz="1400" dirty="0" smtClean="0"/>
          </a:p>
          <a:p>
            <a:pPr marL="0" indent="0" algn="just">
              <a:buNone/>
            </a:pPr>
            <a:endParaRPr lang="ru-RU" sz="1400" dirty="0"/>
          </a:p>
          <a:p>
            <a:pPr marL="0" indent="0" algn="just">
              <a:buNone/>
            </a:pPr>
            <a:endParaRPr lang="ru-RU" sz="1400" dirty="0" smtClean="0"/>
          </a:p>
          <a:p>
            <a:pPr marL="0" indent="0" algn="just">
              <a:buNone/>
            </a:pPr>
            <a:endParaRPr lang="ru-RU" sz="1400" dirty="0"/>
          </a:p>
          <a:p>
            <a:pPr marL="0" indent="0" algn="just">
              <a:buNone/>
            </a:pPr>
            <a:endParaRPr lang="ru-RU" sz="1400" dirty="0" smtClean="0"/>
          </a:p>
          <a:p>
            <a:pPr marL="0" indent="0" algn="just">
              <a:buNone/>
            </a:pPr>
            <a:r>
              <a:rPr lang="ru-RU" sz="1400" dirty="0" smtClean="0"/>
              <a:t>	</a:t>
            </a:r>
            <a:endParaRPr lang="ru-RU" sz="1400" dirty="0"/>
          </a:p>
          <a:p>
            <a:pPr marL="0" indent="0" algn="just">
              <a:buNone/>
            </a:pPr>
            <a:r>
              <a:rPr lang="ru-RU" sz="1400" dirty="0" smtClean="0"/>
              <a:t>	    Пино ноар		         Прокупац</a:t>
            </a:r>
          </a:p>
          <a:p>
            <a:pPr marL="0" indent="0" algn="just">
              <a:buNone/>
            </a:pPr>
            <a:endParaRPr lang="ru-RU" sz="1400" dirty="0" smtClean="0"/>
          </a:p>
        </p:txBody>
      </p:sp>
      <p:sp>
        <p:nvSpPr>
          <p:cNvPr id="3" name="Title 2"/>
          <p:cNvSpPr>
            <a:spLocks noGrp="1"/>
          </p:cNvSpPr>
          <p:nvPr>
            <p:ph type="title"/>
          </p:nvPr>
        </p:nvSpPr>
        <p:spPr>
          <a:xfrm>
            <a:off x="457200" y="76200"/>
            <a:ext cx="8229600" cy="804672"/>
          </a:xfrm>
        </p:spPr>
        <p:txBody>
          <a:bodyPr>
            <a:normAutofit/>
          </a:bodyPr>
          <a:lstStyle/>
          <a:p>
            <a:r>
              <a:rPr lang="sr-Cyrl-RS" sz="3600" dirty="0" smtClean="0"/>
              <a:t>ТЕХНОЛОШКЕ КАРАКТЕРИСТИКЕ</a:t>
            </a:r>
            <a:endParaRPr lang="en-US" sz="3600" dirty="0"/>
          </a:p>
        </p:txBody>
      </p:sp>
      <p:pic>
        <p:nvPicPr>
          <p:cNvPr id="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3048000"/>
            <a:ext cx="2152960" cy="1640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0" y="3039617"/>
            <a:ext cx="2057400" cy="1656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91199" y="3047999"/>
            <a:ext cx="2144730" cy="161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35486" y="5105400"/>
            <a:ext cx="2196945" cy="166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343401" y="5114088"/>
            <a:ext cx="2057399" cy="164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3265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685800"/>
            <a:ext cx="8534400" cy="5715000"/>
          </a:xfrm>
        </p:spPr>
        <p:txBody>
          <a:bodyPr>
            <a:normAutofit/>
          </a:bodyPr>
          <a:lstStyle/>
          <a:p>
            <a:pPr algn="just"/>
            <a:r>
              <a:rPr lang="ru-RU" sz="1800" dirty="0" smtClean="0"/>
              <a:t>Квалитет </a:t>
            </a:r>
            <a:r>
              <a:rPr lang="ru-RU" sz="1800" dirty="0"/>
              <a:t>грожђа је у дубокој корелацији са следећим чиниоцима:</a:t>
            </a:r>
          </a:p>
          <a:p>
            <a:pPr marL="0" indent="0" algn="just">
              <a:buNone/>
            </a:pPr>
            <a:r>
              <a:rPr lang="ru-RU" sz="1800" dirty="0" smtClean="0"/>
              <a:t>	- Експозиција</a:t>
            </a:r>
            <a:endParaRPr lang="ru-RU" sz="1800" dirty="0"/>
          </a:p>
          <a:p>
            <a:pPr marL="0" indent="0" algn="just">
              <a:buNone/>
            </a:pPr>
            <a:r>
              <a:rPr lang="ru-RU" sz="1800" dirty="0" smtClean="0"/>
              <a:t>	- Тип </a:t>
            </a:r>
            <a:r>
              <a:rPr lang="ru-RU" sz="1800" dirty="0"/>
              <a:t>и квалитет земљишта</a:t>
            </a:r>
          </a:p>
          <a:p>
            <a:pPr marL="0" indent="0" algn="just">
              <a:buNone/>
            </a:pPr>
            <a:r>
              <a:rPr lang="ru-RU" sz="1800" dirty="0" smtClean="0"/>
              <a:t>	- Квалитет </a:t>
            </a:r>
            <a:r>
              <a:rPr lang="ru-RU" sz="1800" dirty="0"/>
              <a:t>садног материјала</a:t>
            </a:r>
          </a:p>
          <a:p>
            <a:pPr marL="0" indent="0" algn="just">
              <a:buNone/>
            </a:pPr>
            <a:r>
              <a:rPr lang="ru-RU" sz="1800" dirty="0" smtClean="0"/>
              <a:t>	- Узгојни </a:t>
            </a:r>
            <a:r>
              <a:rPr lang="ru-RU" sz="1800" dirty="0"/>
              <a:t>облик (тип и висина)</a:t>
            </a:r>
          </a:p>
          <a:p>
            <a:pPr marL="0" indent="0" algn="just">
              <a:buNone/>
            </a:pPr>
            <a:r>
              <a:rPr lang="ru-RU" sz="1800" dirty="0" smtClean="0"/>
              <a:t>	- Примењене </a:t>
            </a:r>
            <a:r>
              <a:rPr lang="ru-RU" sz="1800" dirty="0"/>
              <a:t>агро и ампелотехничке мере</a:t>
            </a:r>
          </a:p>
          <a:p>
            <a:pPr algn="just"/>
            <a:r>
              <a:rPr lang="ru-RU" sz="1800" dirty="0"/>
              <a:t>Узимајући у обзир да прокупац касно сазрева и да тешко достиже полифенолну зрелост, избор технике винификације као и дужина трајања мацерације су од великог значаја за стил и квалитет будућег вина</a:t>
            </a:r>
            <a:r>
              <a:rPr lang="ru-RU" sz="1800" dirty="0" smtClean="0"/>
              <a:t>.</a:t>
            </a:r>
          </a:p>
          <a:p>
            <a:pPr algn="just"/>
            <a:r>
              <a:rPr lang="ru-RU" sz="1800" dirty="0"/>
              <a:t>Прокупац свакако има потенцијала за производњу различитих стилова вина: </a:t>
            </a:r>
          </a:p>
          <a:p>
            <a:pPr marL="0" indent="0" algn="just">
              <a:buNone/>
            </a:pPr>
            <a:r>
              <a:rPr lang="ru-RU" sz="1800" dirty="0" smtClean="0"/>
              <a:t>	- бела </a:t>
            </a:r>
            <a:r>
              <a:rPr lang="ru-RU" sz="1800" dirty="0"/>
              <a:t>вина (бланц де ноир);</a:t>
            </a:r>
          </a:p>
          <a:p>
            <a:pPr marL="0" indent="0" algn="just">
              <a:buNone/>
            </a:pPr>
            <a:r>
              <a:rPr lang="ru-RU" sz="1800" dirty="0" smtClean="0"/>
              <a:t>	- ро</a:t>
            </a:r>
            <a:r>
              <a:rPr lang="sr-Cyrl-RS" sz="1800" dirty="0" smtClean="0"/>
              <a:t>з</a:t>
            </a:r>
            <a:r>
              <a:rPr lang="ru-RU" sz="1800" dirty="0" smtClean="0"/>
              <a:t>еи </a:t>
            </a:r>
            <a:r>
              <a:rPr lang="ru-RU" sz="1800" dirty="0"/>
              <a:t>најразличитијих нијанси розе боје;</a:t>
            </a:r>
          </a:p>
          <a:p>
            <a:pPr marL="0" indent="0" algn="just">
              <a:buNone/>
            </a:pPr>
            <a:r>
              <a:rPr lang="ru-RU" sz="1800" dirty="0" smtClean="0"/>
              <a:t>	- воћна </a:t>
            </a:r>
            <a:r>
              <a:rPr lang="ru-RU" sz="1800" dirty="0"/>
              <a:t>црвена вина лаганије танинске структуре </a:t>
            </a:r>
            <a:r>
              <a:rPr lang="ru-RU" sz="1800" dirty="0" smtClean="0"/>
              <a:t>и</a:t>
            </a:r>
            <a:endParaRPr lang="en-US" sz="1800" dirty="0" smtClean="0"/>
          </a:p>
          <a:p>
            <a:pPr marL="0" indent="0" algn="just">
              <a:buNone/>
            </a:pPr>
            <a:r>
              <a:rPr lang="en-US" sz="1800" dirty="0"/>
              <a:t>	</a:t>
            </a:r>
            <a:r>
              <a:rPr lang="ru-RU" sz="1800" dirty="0" smtClean="0"/>
              <a:t>-робустнија</a:t>
            </a:r>
            <a:r>
              <a:rPr lang="ru-RU" sz="1800" dirty="0"/>
              <a:t>, деликатнија црвена вина богате танинске структуре, одлежала у барик бурадима и/или бачвама</a:t>
            </a:r>
            <a:r>
              <a:rPr lang="ru-RU" sz="1800" dirty="0" smtClean="0"/>
              <a:t>.</a:t>
            </a:r>
          </a:p>
          <a:p>
            <a:pPr algn="just"/>
            <a:r>
              <a:rPr lang="ru-RU" sz="1800" dirty="0"/>
              <a:t>Осим моносортних вина, прокупац је такође одличан и у купажама са другим сортама. У купажама са </a:t>
            </a:r>
            <a:r>
              <a:rPr lang="ru-RU" sz="1800" dirty="0" smtClean="0"/>
              <a:t>Каберне Совињоном</a:t>
            </a:r>
            <a:r>
              <a:rPr lang="ru-RU" sz="1800" dirty="0"/>
              <a:t> и Мерлотом уз учешће ових сорти до 30%  даје снажна вина јаке структуре али са јасним карактером прокупца. </a:t>
            </a:r>
          </a:p>
          <a:p>
            <a:pPr marL="0" indent="0" algn="just">
              <a:buNone/>
            </a:pPr>
            <a:endParaRPr lang="en-US" sz="1800" dirty="0"/>
          </a:p>
        </p:txBody>
      </p:sp>
    </p:spTree>
    <p:extLst>
      <p:ext uri="{BB962C8B-B14F-4D97-AF65-F5344CB8AC3E}">
        <p14:creationId xmlns:p14="http://schemas.microsoft.com/office/powerpoint/2010/main" val="19450202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371600"/>
            <a:ext cx="8686799" cy="5257800"/>
          </a:xfrm>
        </p:spPr>
        <p:txBody>
          <a:bodyPr/>
          <a:lstStyle/>
          <a:p>
            <a:pPr algn="just"/>
            <a:r>
              <a:rPr lang="ru-RU" sz="1500" dirty="0"/>
              <a:t>Избор технологије прераде и винификације прокупца зависи од стила вина које желимо да произведемо и потенцијала грожђа у винограду.</a:t>
            </a:r>
          </a:p>
          <a:p>
            <a:pPr algn="just"/>
            <a:r>
              <a:rPr lang="ru-RU" sz="1500" dirty="0"/>
              <a:t>У годинама када грожђе достигне технолошку и полифенолну зрелост, прокупац има потенцијал за дугу мацерацију и производњу снажних, робусних, деликатних црвених вина са јаком танинском структуром. </a:t>
            </a:r>
          </a:p>
          <a:p>
            <a:pPr algn="just"/>
            <a:r>
              <a:rPr lang="ru-RU" sz="1500" dirty="0"/>
              <a:t>Када полифенолна зрелост није постигнута, технологију треба усмерити ка производњи воћних, лаганијих вина, средњег тела са мање танина.</a:t>
            </a:r>
          </a:p>
          <a:p>
            <a:pPr algn="just"/>
            <a:r>
              <a:rPr lang="ru-RU" sz="1500" dirty="0"/>
              <a:t>Дрвени судови - добри резултати могу да се добију једино разумном употребом храста китњака (српски, француски или мађарски), искључиво природно сушеног и барикираног на адекватан начин; робуснији амерички храст са израженим зачинским нотама не слаже се баш најбоље са прокупцем.</a:t>
            </a:r>
          </a:p>
          <a:p>
            <a:pPr algn="just"/>
            <a:r>
              <a:rPr lang="ru-RU" sz="1500" dirty="0"/>
              <a:t>Прохромски судови – употреба храстових летвица и чипса, микрооксигенација...</a:t>
            </a:r>
          </a:p>
          <a:p>
            <a:pPr algn="just"/>
            <a:r>
              <a:rPr lang="ru-RU" sz="1500" dirty="0"/>
              <a:t>Неким робустнијим прокупцима јаке танинске структуре потребно је и по неколико година да би достигли свој врхунац, али већина вина од ове сорте је мање или више спремна за конзумацију одмах након флаширања</a:t>
            </a:r>
            <a:r>
              <a:rPr lang="ru-RU" sz="1500" dirty="0" smtClean="0"/>
              <a:t>.</a:t>
            </a:r>
          </a:p>
          <a:p>
            <a:pPr algn="just"/>
            <a:r>
              <a:rPr lang="ru-RU" sz="1500" dirty="0"/>
              <a:t>У добрим условима и уз примену адекватне технологије, прокупац може да изнедри вина углађене текстуре и веома заводљивих мириса, са израженим нотама малине, јагоде, трешње, вишње и црне рибизле, којима фино друштво праве ноте руже, љубичице, тамјана и оријенталних зачина. </a:t>
            </a:r>
          </a:p>
          <a:p>
            <a:pPr algn="just"/>
            <a:r>
              <a:rPr lang="ru-RU" sz="1500" dirty="0"/>
              <a:t>Старењем, део слатких воћних укуса уступа место богатијим, сочнијим укусима и поприма одређене локалне тонове – печат </a:t>
            </a:r>
            <a:r>
              <a:rPr lang="sr-Latn-RS" sz="1500" i="1" dirty="0" smtClean="0"/>
              <a:t>terroir - a</a:t>
            </a:r>
            <a:r>
              <a:rPr lang="ru-RU" sz="1500" dirty="0" smtClean="0"/>
              <a:t>. </a:t>
            </a:r>
            <a:endParaRPr lang="ru-RU" sz="1500" dirty="0"/>
          </a:p>
          <a:p>
            <a:pPr marL="0" indent="0" algn="just">
              <a:buNone/>
            </a:pPr>
            <a:endParaRPr lang="ru-RU" sz="1400" dirty="0"/>
          </a:p>
          <a:p>
            <a:pPr algn="just"/>
            <a:endParaRPr lang="en-US" dirty="0"/>
          </a:p>
        </p:txBody>
      </p:sp>
      <p:sp>
        <p:nvSpPr>
          <p:cNvPr id="3" name="Title 2"/>
          <p:cNvSpPr>
            <a:spLocks noGrp="1"/>
          </p:cNvSpPr>
          <p:nvPr>
            <p:ph type="title"/>
          </p:nvPr>
        </p:nvSpPr>
        <p:spPr>
          <a:xfrm>
            <a:off x="381000" y="152400"/>
            <a:ext cx="8229600" cy="1252728"/>
          </a:xfrm>
        </p:spPr>
        <p:txBody>
          <a:bodyPr>
            <a:normAutofit/>
          </a:bodyPr>
          <a:lstStyle/>
          <a:p>
            <a:r>
              <a:rPr lang="sr-Cyrl-RS" sz="2800" dirty="0" smtClean="0"/>
              <a:t>ТЕХНОЛОГИЈА ПРОИЗВОДЊЕ, НЕГА И ЧУВАЊЕ, САЗРЕВАЊЕ И КВАЛИТЕТ ВИНА ПРОКУПАЦ</a:t>
            </a:r>
            <a:endParaRPr lang="en-US" sz="2800" dirty="0"/>
          </a:p>
        </p:txBody>
      </p:sp>
    </p:spTree>
    <p:extLst>
      <p:ext uri="{BB962C8B-B14F-4D97-AF65-F5344CB8AC3E}">
        <p14:creationId xmlns:p14="http://schemas.microsoft.com/office/powerpoint/2010/main" val="10503089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1524000"/>
            <a:ext cx="8686800" cy="5029200"/>
          </a:xfrm>
        </p:spPr>
        <p:txBody>
          <a:bodyPr>
            <a:normAutofit/>
          </a:bodyPr>
          <a:lstStyle/>
          <a:p>
            <a:r>
              <a:rPr lang="sr-Cyrl-RS" sz="1800" dirty="0"/>
              <a:t>Изостанак дириговане клонске селекције</a:t>
            </a:r>
          </a:p>
          <a:p>
            <a:r>
              <a:rPr lang="sr-Cyrl-RS" sz="1800" dirty="0"/>
              <a:t>Изостанак производње униформних лозних калемова у оквиру издвојених клонова</a:t>
            </a:r>
          </a:p>
          <a:p>
            <a:r>
              <a:rPr lang="sr-Cyrl-RS" sz="1800" dirty="0"/>
              <a:t>Велика диверзификација унутар популације Прокупца у оквиру једног винограда</a:t>
            </a:r>
          </a:p>
          <a:p>
            <a:r>
              <a:rPr lang="sr-Cyrl-RS" sz="1800" dirty="0"/>
              <a:t>Неравномерно сазревање грожђа у оквиру једном винограда</a:t>
            </a:r>
          </a:p>
          <a:p>
            <a:r>
              <a:rPr lang="sr-Cyrl-RS" sz="1800" dirty="0"/>
              <a:t>Нагли губитак киселина у посдњим фазама сзревања грожђа</a:t>
            </a:r>
          </a:p>
          <a:p>
            <a:r>
              <a:rPr lang="sr-Cyrl-RS" sz="1800" dirty="0"/>
              <a:t>Тешко постизање полифенолне зрелости</a:t>
            </a:r>
          </a:p>
          <a:p>
            <a:r>
              <a:rPr lang="ru-RU" sz="1800" dirty="0"/>
              <a:t>Недовољно познавање сорте, њених агробиолошких и технолошких карактеристика.</a:t>
            </a:r>
          </a:p>
          <a:p>
            <a:r>
              <a:rPr lang="ru-RU" sz="1800" dirty="0"/>
              <a:t>Лутање, како у технологији узгоја винове лозе тако и у технологији производње вина.</a:t>
            </a:r>
          </a:p>
          <a:p>
            <a:r>
              <a:rPr lang="ru-RU" sz="1800" dirty="0"/>
              <a:t>Поједини винари упорно покушавају да од прокупца створе вина налик Цабернет Саувигнону или Мерлоту, убијајући притом његове сортне карактеристике, експлозију воћности и аутентичност којом ова сорта одише.</a:t>
            </a:r>
          </a:p>
          <a:p>
            <a:r>
              <a:rPr lang="ru-RU" sz="1800" dirty="0"/>
              <a:t>Неприхватање или неразумевање диверзификације стилова вина од стране тржишта.</a:t>
            </a:r>
          </a:p>
          <a:p>
            <a:endParaRPr lang="en-US" dirty="0"/>
          </a:p>
        </p:txBody>
      </p:sp>
      <p:sp>
        <p:nvSpPr>
          <p:cNvPr id="3" name="Title 2"/>
          <p:cNvSpPr>
            <a:spLocks noGrp="1"/>
          </p:cNvSpPr>
          <p:nvPr>
            <p:ph type="title"/>
          </p:nvPr>
        </p:nvSpPr>
        <p:spPr>
          <a:xfrm>
            <a:off x="381000" y="457200"/>
            <a:ext cx="8229600" cy="981456"/>
          </a:xfrm>
        </p:spPr>
        <p:txBody>
          <a:bodyPr>
            <a:normAutofit fontScale="90000"/>
          </a:bodyPr>
          <a:lstStyle/>
          <a:p>
            <a:r>
              <a:rPr lang="sr-Cyrl-RS" sz="4000" b="1" dirty="0" smtClean="0"/>
              <a:t/>
            </a:r>
            <a:br>
              <a:rPr lang="sr-Cyrl-RS" sz="4000" b="1" dirty="0" smtClean="0"/>
            </a:br>
            <a:r>
              <a:rPr lang="sr-Cyrl-RS" sz="4000" b="1" dirty="0" smtClean="0"/>
              <a:t>Прокупац </a:t>
            </a:r>
            <a:r>
              <a:rPr lang="sr-Cyrl-RS" sz="4000" b="1" dirty="0"/>
              <a:t>– тренутна ситуација и будућа перспектива</a:t>
            </a:r>
            <a:r>
              <a:rPr lang="en-US" b="1" dirty="0"/>
              <a:t/>
            </a:r>
            <a:br>
              <a:rPr lang="en-US" b="1" dirty="0"/>
            </a:br>
            <a:endParaRPr lang="en-US" dirty="0"/>
          </a:p>
        </p:txBody>
      </p:sp>
    </p:spTree>
    <p:extLst>
      <p:ext uri="{BB962C8B-B14F-4D97-AF65-F5344CB8AC3E}">
        <p14:creationId xmlns:p14="http://schemas.microsoft.com/office/powerpoint/2010/main" val="19722675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62000"/>
            <a:ext cx="8686799" cy="5715000"/>
          </a:xfrm>
        </p:spPr>
        <p:txBody>
          <a:bodyPr>
            <a:normAutofit/>
          </a:bodyPr>
          <a:lstStyle/>
          <a:p>
            <a:pPr algn="just"/>
            <a:r>
              <a:rPr lang="ru-RU" sz="1400" dirty="0"/>
              <a:t>Дегустација или сензорна анализа се дефинише као «испитивање, анализирање и оцењивање органолептичких својстава, прецизније </a:t>
            </a:r>
            <a:r>
              <a:rPr lang="ru-RU" sz="1400" dirty="0" smtClean="0"/>
              <a:t>боје, мириса </a:t>
            </a:r>
            <a:r>
              <a:rPr lang="ru-RU" sz="1400" dirty="0"/>
              <a:t>и укуса, неког производа посредством </a:t>
            </a:r>
            <a:r>
              <a:rPr lang="ru-RU" sz="1400" dirty="0" smtClean="0"/>
              <a:t>чула.</a:t>
            </a:r>
            <a:endParaRPr lang="sr-Cyrl-RS" sz="1400" dirty="0" smtClean="0"/>
          </a:p>
          <a:p>
            <a:pPr algn="just"/>
            <a:r>
              <a:rPr lang="sr-Cyrl-RS" sz="1400" dirty="0" smtClean="0"/>
              <a:t>Поступак </a:t>
            </a:r>
            <a:r>
              <a:rPr lang="sr-Cyrl-RS" sz="1400" dirty="0"/>
              <a:t>сензорног оцењивања, односно дегустације подразумева процену параметара квалитета вина одређеним редоследом, односно оцену изгледа, мириса и укусa вина применом свих чула, тј. чула слухa, видa, мирисa, укусa и дoдирa. </a:t>
            </a:r>
            <a:endParaRPr lang="sr-Cyrl-RS" sz="1400" dirty="0" smtClean="0"/>
          </a:p>
          <a:p>
            <a:pPr algn="just">
              <a:buFont typeface="Wingdings" pitchFamily="2" charset="2"/>
              <a:buChar char="Ø"/>
            </a:pPr>
            <a:r>
              <a:rPr lang="ru-RU" sz="1400" dirty="0"/>
              <a:t>Дегустирати значи проучавати, анализирати, описати, дефинисати, оценити и класификовати. Професионална дегустација захтева дугогодишњу праксу и владање вокабуларом који омогућава адекватан опис извршене анализе.</a:t>
            </a:r>
            <a:endParaRPr lang="sr-Cyrl-RS" sz="1400" dirty="0" smtClean="0"/>
          </a:p>
          <a:p>
            <a:pPr algn="just"/>
            <a:r>
              <a:rPr lang="sr-Cyrl-RS" sz="1400" dirty="0" smtClean="0"/>
              <a:t>Сeнзoрни </a:t>
            </a:r>
            <a:r>
              <a:rPr lang="sr-Cyrl-RS" sz="1400" dirty="0"/>
              <a:t>стимулaнси код сензорног оцењивача, односно дегустатора се дoбиjају чулимa и они су визуeлни, oлфaктoрни, густативни, тaктилни и тeрмички, а перципиране карактеристике вина се повезују са органима, </a:t>
            </a:r>
            <a:r>
              <a:rPr lang="sr-Cyrl-RS" sz="1400" dirty="0" smtClean="0"/>
              <a:t>као </a:t>
            </a:r>
            <a:r>
              <a:rPr lang="sr-Cyrl-RS" sz="1400" dirty="0"/>
              <a:t>и чулима и опажајима на следећи начин</a:t>
            </a:r>
            <a:r>
              <a:rPr lang="sr-Cyrl-RS" sz="1400" dirty="0" smtClean="0"/>
              <a:t>:</a:t>
            </a:r>
          </a:p>
          <a:p>
            <a:pPr algn="just"/>
            <a:endParaRPr lang="en-US" sz="1400" dirty="0"/>
          </a:p>
        </p:txBody>
      </p:sp>
      <p:sp>
        <p:nvSpPr>
          <p:cNvPr id="3" name="Title 2"/>
          <p:cNvSpPr>
            <a:spLocks noGrp="1"/>
          </p:cNvSpPr>
          <p:nvPr>
            <p:ph type="title"/>
          </p:nvPr>
        </p:nvSpPr>
        <p:spPr>
          <a:xfrm>
            <a:off x="457200" y="152400"/>
            <a:ext cx="8229600" cy="576072"/>
          </a:xfrm>
        </p:spPr>
        <p:txBody>
          <a:bodyPr>
            <a:normAutofit fontScale="90000"/>
          </a:bodyPr>
          <a:lstStyle/>
          <a:p>
            <a:r>
              <a:rPr lang="sr-Cyrl-RS" sz="3200" b="1" dirty="0" smtClean="0"/>
              <a:t/>
            </a:r>
            <a:br>
              <a:rPr lang="sr-Cyrl-RS" sz="3200" b="1" dirty="0" smtClean="0"/>
            </a:br>
            <a:r>
              <a:rPr lang="sr-Cyrl-RS" sz="3200" b="1" dirty="0" smtClean="0"/>
              <a:t>Методологија </a:t>
            </a:r>
            <a:r>
              <a:rPr lang="sr-Cyrl-RS" sz="3200" b="1" dirty="0"/>
              <a:t>сензорног оцењивања вина</a:t>
            </a:r>
            <a:r>
              <a:rPr lang="en-US" sz="3200" b="1" dirty="0"/>
              <a:t/>
            </a:r>
            <a:br>
              <a:rPr lang="en-US" sz="3200" b="1" dirty="0"/>
            </a:b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3160968567"/>
              </p:ext>
            </p:extLst>
          </p:nvPr>
        </p:nvGraphicFramePr>
        <p:xfrm>
          <a:off x="1219200" y="3429000"/>
          <a:ext cx="6553201" cy="3048000"/>
        </p:xfrm>
        <a:graphic>
          <a:graphicData uri="http://schemas.openxmlformats.org/drawingml/2006/table">
            <a:tbl>
              <a:tblPr firstRow="1" firstCol="1" bandRow="1">
                <a:tableStyleId>{5C22544A-7EE6-4342-B048-85BDC9FD1C3A}</a:tableStyleId>
              </a:tblPr>
              <a:tblGrid>
                <a:gridCol w="1033154"/>
                <a:gridCol w="955360"/>
                <a:gridCol w="1540218"/>
                <a:gridCol w="1540218"/>
                <a:gridCol w="1484251"/>
              </a:tblGrid>
              <a:tr h="381000">
                <a:tc>
                  <a:txBody>
                    <a:bodyPr/>
                    <a:lstStyle/>
                    <a:p>
                      <a:pPr algn="l">
                        <a:spcAft>
                          <a:spcPts val="0"/>
                        </a:spcAft>
                      </a:pPr>
                      <a:r>
                        <a:rPr lang="sr-Cyrl-RS" sz="1200" dirty="0">
                          <a:effectLst/>
                        </a:rPr>
                        <a:t>Чуло</a:t>
                      </a:r>
                      <a:endParaRPr lang="en-US" sz="1200" dirty="0">
                        <a:solidFill>
                          <a:srgbClr val="000000"/>
                        </a:solidFill>
                        <a:effectLst/>
                        <a:latin typeface="Times New Roman"/>
                        <a:ea typeface="Calibri"/>
                        <a:cs typeface="Times New Roman"/>
                      </a:endParaRPr>
                    </a:p>
                  </a:txBody>
                  <a:tcPr marL="68580" marR="68580" marT="0" marB="0" anchor="ctr"/>
                </a:tc>
                <a:tc>
                  <a:txBody>
                    <a:bodyPr/>
                    <a:lstStyle/>
                    <a:p>
                      <a:pPr algn="l">
                        <a:spcAft>
                          <a:spcPts val="0"/>
                        </a:spcAft>
                      </a:pPr>
                      <a:r>
                        <a:rPr lang="en-US" sz="1200">
                          <a:effectLst/>
                        </a:rPr>
                        <a:t>Орган</a:t>
                      </a:r>
                      <a:endParaRPr lang="en-US" sz="1200">
                        <a:solidFill>
                          <a:srgbClr val="000000"/>
                        </a:solidFill>
                        <a:effectLst/>
                        <a:latin typeface="Times New Roman"/>
                        <a:ea typeface="Calibri"/>
                        <a:cs typeface="Times New Roman"/>
                      </a:endParaRPr>
                    </a:p>
                  </a:txBody>
                  <a:tcPr marL="68580" marR="68580" marT="0" marB="0" anchor="ctr"/>
                </a:tc>
                <a:tc>
                  <a:txBody>
                    <a:bodyPr/>
                    <a:lstStyle/>
                    <a:p>
                      <a:pPr algn="l">
                        <a:spcAft>
                          <a:spcPts val="0"/>
                        </a:spcAft>
                      </a:pPr>
                      <a:r>
                        <a:rPr lang="sr-Cyrl-RS" sz="1200">
                          <a:effectLst/>
                        </a:rPr>
                        <a:t>Сензорни стимуланс</a:t>
                      </a:r>
                      <a:endParaRPr lang="en-US" sz="1200">
                        <a:solidFill>
                          <a:srgbClr val="000000"/>
                        </a:solidFill>
                        <a:effectLst/>
                        <a:latin typeface="Times New Roman"/>
                        <a:ea typeface="Calibri"/>
                        <a:cs typeface="Times New Roman"/>
                      </a:endParaRPr>
                    </a:p>
                  </a:txBody>
                  <a:tcPr marL="68580" marR="68580" marT="0" marB="0" anchor="ctr"/>
                </a:tc>
                <a:tc>
                  <a:txBody>
                    <a:bodyPr/>
                    <a:lstStyle/>
                    <a:p>
                      <a:pPr algn="l">
                        <a:spcAft>
                          <a:spcPts val="0"/>
                        </a:spcAft>
                      </a:pPr>
                      <a:r>
                        <a:rPr lang="sr-Cyrl-RS" sz="1200">
                          <a:effectLst/>
                        </a:rPr>
                        <a:t>О</a:t>
                      </a:r>
                      <a:r>
                        <a:rPr lang="en-US" sz="1200">
                          <a:effectLst/>
                        </a:rPr>
                        <a:t>пажаји</a:t>
                      </a:r>
                      <a:endParaRPr lang="en-US" sz="1200">
                        <a:solidFill>
                          <a:srgbClr val="000000"/>
                        </a:solidFill>
                        <a:effectLst/>
                        <a:latin typeface="Times New Roman"/>
                        <a:ea typeface="Calibri"/>
                        <a:cs typeface="Times New Roman"/>
                      </a:endParaRPr>
                    </a:p>
                  </a:txBody>
                  <a:tcPr marL="68580" marR="68580" marT="0" marB="0" anchor="ctr"/>
                </a:tc>
                <a:tc>
                  <a:txBody>
                    <a:bodyPr/>
                    <a:lstStyle/>
                    <a:p>
                      <a:pPr algn="l">
                        <a:spcAft>
                          <a:spcPts val="0"/>
                        </a:spcAft>
                      </a:pPr>
                      <a:r>
                        <a:rPr lang="en-US" sz="1200">
                          <a:effectLst/>
                        </a:rPr>
                        <a:t>Перципиране карактеристике</a:t>
                      </a:r>
                      <a:endParaRPr lang="en-US" sz="1200">
                        <a:solidFill>
                          <a:srgbClr val="000000"/>
                        </a:solidFill>
                        <a:effectLst/>
                        <a:latin typeface="Times New Roman"/>
                        <a:ea typeface="Calibri"/>
                        <a:cs typeface="Times New Roman"/>
                      </a:endParaRPr>
                    </a:p>
                  </a:txBody>
                  <a:tcPr marL="68580" marR="68580" marT="0" marB="0" anchor="ctr"/>
                </a:tc>
              </a:tr>
              <a:tr h="762000">
                <a:tc>
                  <a:txBody>
                    <a:bodyPr/>
                    <a:lstStyle/>
                    <a:p>
                      <a:pPr algn="l">
                        <a:spcAft>
                          <a:spcPts val="0"/>
                        </a:spcAft>
                      </a:pPr>
                      <a:r>
                        <a:rPr lang="sr-Cyrl-RS" sz="1200">
                          <a:effectLst/>
                        </a:rPr>
                        <a:t>Вид</a:t>
                      </a:r>
                      <a:endParaRPr lang="en-US" sz="1200">
                        <a:solidFill>
                          <a:srgbClr val="000000"/>
                        </a:solidFill>
                        <a:effectLst/>
                        <a:latin typeface="Times New Roman"/>
                        <a:ea typeface="Calibri"/>
                        <a:cs typeface="Times New Roman"/>
                      </a:endParaRPr>
                    </a:p>
                  </a:txBody>
                  <a:tcPr marL="68580" marR="68580" marT="0" marB="0" anchor="ctr"/>
                </a:tc>
                <a:tc>
                  <a:txBody>
                    <a:bodyPr/>
                    <a:lstStyle/>
                    <a:p>
                      <a:pPr algn="l">
                        <a:spcAft>
                          <a:spcPts val="0"/>
                        </a:spcAft>
                      </a:pPr>
                      <a:r>
                        <a:rPr lang="en-US" sz="1200">
                          <a:effectLst/>
                        </a:rPr>
                        <a:t>Око</a:t>
                      </a:r>
                      <a:endParaRPr lang="en-US" sz="1200">
                        <a:solidFill>
                          <a:srgbClr val="000000"/>
                        </a:solidFill>
                        <a:effectLst/>
                        <a:latin typeface="Times New Roman"/>
                        <a:ea typeface="Calibri"/>
                        <a:cs typeface="Times New Roman"/>
                      </a:endParaRPr>
                    </a:p>
                  </a:txBody>
                  <a:tcPr marL="68580" marR="68580" marT="0" marB="0" anchor="ctr"/>
                </a:tc>
                <a:tc>
                  <a:txBody>
                    <a:bodyPr/>
                    <a:lstStyle/>
                    <a:p>
                      <a:pPr algn="l">
                        <a:spcAft>
                          <a:spcPts val="0"/>
                        </a:spcAft>
                      </a:pPr>
                      <a:r>
                        <a:rPr lang="en-US" sz="1200">
                          <a:effectLst/>
                        </a:rPr>
                        <a:t>Визуeлни</a:t>
                      </a:r>
                      <a:endParaRPr lang="en-US" sz="1200">
                        <a:solidFill>
                          <a:srgbClr val="000000"/>
                        </a:solidFill>
                        <a:effectLst/>
                        <a:latin typeface="Times New Roman"/>
                        <a:ea typeface="Calibri"/>
                        <a:cs typeface="Times New Roman"/>
                      </a:endParaRPr>
                    </a:p>
                  </a:txBody>
                  <a:tcPr marL="68580" marR="68580" marT="0" marB="0" anchor="ctr"/>
                </a:tc>
                <a:tc>
                  <a:txBody>
                    <a:bodyPr/>
                    <a:lstStyle/>
                    <a:p>
                      <a:pPr algn="l">
                        <a:spcAft>
                          <a:spcPts val="0"/>
                        </a:spcAft>
                      </a:pPr>
                      <a:r>
                        <a:rPr lang="en-US" sz="1200">
                          <a:effectLst/>
                        </a:rPr>
                        <a:t>Изглед</a:t>
                      </a:r>
                      <a:endParaRPr lang="en-US" sz="1200">
                        <a:solidFill>
                          <a:srgbClr val="000000"/>
                        </a:solidFill>
                        <a:effectLst/>
                        <a:latin typeface="Times New Roman"/>
                        <a:ea typeface="Calibri"/>
                        <a:cs typeface="Times New Roman"/>
                      </a:endParaRPr>
                    </a:p>
                  </a:txBody>
                  <a:tcPr marL="68580" marR="68580" marT="0" marB="0" anchor="ctr"/>
                </a:tc>
                <a:tc>
                  <a:txBody>
                    <a:bodyPr/>
                    <a:lstStyle/>
                    <a:p>
                      <a:pPr algn="l">
                        <a:spcAft>
                          <a:spcPts val="0"/>
                        </a:spcAft>
                      </a:pPr>
                      <a:r>
                        <a:rPr lang="sr-Cyrl-RS" sz="1200" dirty="0">
                          <a:effectLst/>
                        </a:rPr>
                        <a:t>Сјај, </a:t>
                      </a:r>
                      <a:r>
                        <a:rPr lang="en-US" sz="1200" dirty="0" err="1">
                          <a:effectLst/>
                        </a:rPr>
                        <a:t>боја</a:t>
                      </a:r>
                      <a:r>
                        <a:rPr lang="en-US" sz="1200" dirty="0">
                          <a:effectLst/>
                        </a:rPr>
                        <a:t>, </a:t>
                      </a:r>
                      <a:r>
                        <a:rPr lang="en-US" sz="1200" dirty="0" err="1">
                          <a:effectLst/>
                        </a:rPr>
                        <a:t>чистоћа</a:t>
                      </a:r>
                      <a:r>
                        <a:rPr lang="en-US" sz="1200" dirty="0">
                          <a:effectLst/>
                        </a:rPr>
                        <a:t>, </a:t>
                      </a:r>
                      <a:r>
                        <a:rPr lang="en-US" sz="1200" dirty="0" err="1">
                          <a:effectLst/>
                        </a:rPr>
                        <a:t>флуидност</a:t>
                      </a:r>
                      <a:r>
                        <a:rPr lang="en-US" sz="1200" dirty="0">
                          <a:effectLst/>
                        </a:rPr>
                        <a:t>, </a:t>
                      </a:r>
                      <a:r>
                        <a:rPr lang="en-US" sz="1200" dirty="0" err="1">
                          <a:effectLst/>
                        </a:rPr>
                        <a:t>мехурићи</a:t>
                      </a:r>
                      <a:r>
                        <a:rPr lang="sr-Cyrl-RS" sz="1200" dirty="0">
                          <a:effectLst/>
                        </a:rPr>
                        <a:t>, присуство талога</a:t>
                      </a:r>
                      <a:r>
                        <a:rPr lang="en-US" sz="1200" dirty="0">
                          <a:effectLst/>
                        </a:rPr>
                        <a:t>.</a:t>
                      </a:r>
                      <a:r>
                        <a:rPr lang="sr-Cyrl-RS" sz="1200" dirty="0">
                          <a:effectLst/>
                        </a:rPr>
                        <a:t>..</a:t>
                      </a:r>
                      <a:endParaRPr lang="en-US" sz="1200" dirty="0">
                        <a:solidFill>
                          <a:srgbClr val="000000"/>
                        </a:solidFill>
                        <a:effectLst/>
                        <a:latin typeface="Times New Roman"/>
                        <a:ea typeface="Calibri"/>
                        <a:cs typeface="Times New Roman"/>
                      </a:endParaRPr>
                    </a:p>
                  </a:txBody>
                  <a:tcPr marL="68580" marR="68580" marT="0" marB="0" anchor="ctr"/>
                </a:tc>
              </a:tr>
              <a:tr h="381000">
                <a:tc>
                  <a:txBody>
                    <a:bodyPr/>
                    <a:lstStyle/>
                    <a:p>
                      <a:pPr algn="l">
                        <a:spcAft>
                          <a:spcPts val="0"/>
                        </a:spcAft>
                      </a:pPr>
                      <a:r>
                        <a:rPr lang="en-US" sz="1200">
                          <a:effectLst/>
                        </a:rPr>
                        <a:t>Мирис</a:t>
                      </a:r>
                      <a:endParaRPr lang="en-US" sz="1200">
                        <a:solidFill>
                          <a:srgbClr val="000000"/>
                        </a:solidFill>
                        <a:effectLst/>
                        <a:latin typeface="Times New Roman"/>
                        <a:ea typeface="Calibri"/>
                        <a:cs typeface="Times New Roman"/>
                      </a:endParaRPr>
                    </a:p>
                  </a:txBody>
                  <a:tcPr marL="68580" marR="68580" marT="0" marB="0" anchor="ctr"/>
                </a:tc>
                <a:tc>
                  <a:txBody>
                    <a:bodyPr/>
                    <a:lstStyle/>
                    <a:p>
                      <a:pPr algn="l">
                        <a:spcAft>
                          <a:spcPts val="0"/>
                        </a:spcAft>
                      </a:pPr>
                      <a:r>
                        <a:rPr lang="en-US" sz="1200">
                          <a:effectLst/>
                        </a:rPr>
                        <a:t>Нос</a:t>
                      </a:r>
                      <a:endParaRPr lang="en-US" sz="1200">
                        <a:solidFill>
                          <a:srgbClr val="000000"/>
                        </a:solidFill>
                        <a:effectLst/>
                        <a:latin typeface="Times New Roman"/>
                        <a:ea typeface="Calibri"/>
                        <a:cs typeface="Times New Roman"/>
                      </a:endParaRPr>
                    </a:p>
                  </a:txBody>
                  <a:tcPr marL="68580" marR="68580" marT="0" marB="0" anchor="ctr"/>
                </a:tc>
                <a:tc rowSpan="2">
                  <a:txBody>
                    <a:bodyPr/>
                    <a:lstStyle/>
                    <a:p>
                      <a:pPr algn="l">
                        <a:spcAft>
                          <a:spcPts val="0"/>
                        </a:spcAft>
                      </a:pPr>
                      <a:r>
                        <a:rPr lang="en-US" sz="1200">
                          <a:effectLst/>
                        </a:rPr>
                        <a:t>Oлфaктoрни</a:t>
                      </a:r>
                      <a:endParaRPr lang="en-US" sz="1200">
                        <a:solidFill>
                          <a:srgbClr val="000000"/>
                        </a:solidFill>
                        <a:effectLst/>
                        <a:latin typeface="Times New Roman"/>
                        <a:ea typeface="Calibri"/>
                        <a:cs typeface="Times New Roman"/>
                      </a:endParaRPr>
                    </a:p>
                  </a:txBody>
                  <a:tcPr marL="68580" marR="68580" marT="0" marB="0" anchor="ctr"/>
                </a:tc>
                <a:tc>
                  <a:txBody>
                    <a:bodyPr/>
                    <a:lstStyle/>
                    <a:p>
                      <a:pPr algn="l">
                        <a:spcAft>
                          <a:spcPts val="0"/>
                        </a:spcAft>
                      </a:pPr>
                      <a:r>
                        <a:rPr lang="en-US" sz="1200">
                          <a:effectLst/>
                        </a:rPr>
                        <a:t>Њух</a:t>
                      </a:r>
                      <a:r>
                        <a:rPr lang="sr-Cyrl-RS" sz="1200">
                          <a:effectLst/>
                        </a:rPr>
                        <a:t> -</a:t>
                      </a:r>
                      <a:r>
                        <a:rPr lang="en-US" sz="1200">
                          <a:effectLst/>
                        </a:rPr>
                        <a:t> назални пут</a:t>
                      </a:r>
                      <a:endParaRPr lang="en-US" sz="1200">
                        <a:solidFill>
                          <a:srgbClr val="000000"/>
                        </a:solidFill>
                        <a:effectLst/>
                        <a:latin typeface="Times New Roman"/>
                        <a:ea typeface="Calibri"/>
                        <a:cs typeface="Times New Roman"/>
                      </a:endParaRPr>
                    </a:p>
                  </a:txBody>
                  <a:tcPr marL="68580" marR="68580" marT="0" marB="0" anchor="ctr"/>
                </a:tc>
                <a:tc>
                  <a:txBody>
                    <a:bodyPr/>
                    <a:lstStyle/>
                    <a:p>
                      <a:pPr algn="l">
                        <a:spcAft>
                          <a:spcPts val="0"/>
                        </a:spcAft>
                      </a:pPr>
                      <a:r>
                        <a:rPr lang="en-US" sz="1200">
                          <a:effectLst/>
                        </a:rPr>
                        <a:t>Ароме, односно „буке”</a:t>
                      </a:r>
                      <a:endParaRPr lang="en-US" sz="1200">
                        <a:solidFill>
                          <a:srgbClr val="000000"/>
                        </a:solidFill>
                        <a:effectLst/>
                        <a:latin typeface="Times New Roman"/>
                        <a:ea typeface="Calibri"/>
                        <a:cs typeface="Times New Roman"/>
                      </a:endParaRPr>
                    </a:p>
                  </a:txBody>
                  <a:tcPr marL="68580" marR="68580" marT="0" marB="0" anchor="ctr"/>
                </a:tc>
              </a:tr>
              <a:tr h="381000">
                <a:tc>
                  <a:txBody>
                    <a:bodyPr/>
                    <a:lstStyle/>
                    <a:p>
                      <a:pPr algn="l">
                        <a:spcAft>
                          <a:spcPts val="0"/>
                        </a:spcAft>
                      </a:pPr>
                      <a:r>
                        <a:rPr lang="en-US" sz="1200">
                          <a:effectLst/>
                        </a:rPr>
                        <a:t>Укус</a:t>
                      </a:r>
                      <a:endParaRPr lang="en-US" sz="1200">
                        <a:solidFill>
                          <a:srgbClr val="000000"/>
                        </a:solidFill>
                        <a:effectLst/>
                        <a:latin typeface="Times New Roman"/>
                        <a:ea typeface="Calibri"/>
                        <a:cs typeface="Times New Roman"/>
                      </a:endParaRPr>
                    </a:p>
                  </a:txBody>
                  <a:tcPr marL="68580" marR="68580" marT="0" marB="0" anchor="ctr"/>
                </a:tc>
                <a:tc>
                  <a:txBody>
                    <a:bodyPr/>
                    <a:lstStyle/>
                    <a:p>
                      <a:pPr algn="l">
                        <a:spcAft>
                          <a:spcPts val="0"/>
                        </a:spcAft>
                      </a:pPr>
                      <a:r>
                        <a:rPr lang="en-US" sz="1200">
                          <a:effectLst/>
                        </a:rPr>
                        <a:t>Уста</a:t>
                      </a:r>
                      <a:endParaRPr lang="en-US" sz="1200">
                        <a:solidFill>
                          <a:srgbClr val="000000"/>
                        </a:solidFill>
                        <a:effectLst/>
                        <a:latin typeface="Times New Roman"/>
                        <a:ea typeface="Calibri"/>
                        <a:cs typeface="Times New Roman"/>
                      </a:endParaRPr>
                    </a:p>
                  </a:txBody>
                  <a:tcPr marL="68580" marR="68580" marT="0" marB="0" anchor="ctr"/>
                </a:tc>
                <a:tc vMerge="1">
                  <a:txBody>
                    <a:bodyPr/>
                    <a:lstStyle/>
                    <a:p>
                      <a:endParaRPr lang="en-US"/>
                    </a:p>
                  </a:txBody>
                  <a:tcPr/>
                </a:tc>
                <a:tc>
                  <a:txBody>
                    <a:bodyPr/>
                    <a:lstStyle/>
                    <a:p>
                      <a:pPr algn="l">
                        <a:spcAft>
                          <a:spcPts val="0"/>
                        </a:spcAft>
                      </a:pPr>
                      <a:r>
                        <a:rPr lang="en-US" sz="1200">
                          <a:effectLst/>
                        </a:rPr>
                        <a:t>Њух</a:t>
                      </a:r>
                      <a:r>
                        <a:rPr lang="sr-Cyrl-RS" sz="1200">
                          <a:effectLst/>
                        </a:rPr>
                        <a:t> - </a:t>
                      </a:r>
                      <a:r>
                        <a:rPr lang="en-US" sz="1200">
                          <a:effectLst/>
                        </a:rPr>
                        <a:t>ретроназални пут</a:t>
                      </a:r>
                      <a:endParaRPr lang="en-US" sz="1200">
                        <a:solidFill>
                          <a:srgbClr val="000000"/>
                        </a:solidFill>
                        <a:effectLst/>
                        <a:latin typeface="Times New Roman"/>
                        <a:ea typeface="Calibri"/>
                        <a:cs typeface="Times New Roman"/>
                      </a:endParaRPr>
                    </a:p>
                  </a:txBody>
                  <a:tcPr marL="68580" marR="68580" marT="0" marB="0" anchor="ctr"/>
                </a:tc>
                <a:tc>
                  <a:txBody>
                    <a:bodyPr/>
                    <a:lstStyle/>
                    <a:p>
                      <a:pPr algn="l">
                        <a:spcAft>
                          <a:spcPts val="0"/>
                        </a:spcAft>
                      </a:pPr>
                      <a:r>
                        <a:rPr lang="en-US" sz="1200" dirty="0" err="1">
                          <a:effectLst/>
                        </a:rPr>
                        <a:t>Усна</a:t>
                      </a:r>
                      <a:r>
                        <a:rPr lang="en-US" sz="1200" dirty="0">
                          <a:effectLst/>
                        </a:rPr>
                        <a:t> </a:t>
                      </a:r>
                      <a:r>
                        <a:rPr lang="en-US" sz="1200" dirty="0" err="1">
                          <a:effectLst/>
                        </a:rPr>
                        <a:t>арома</a:t>
                      </a:r>
                      <a:endParaRPr lang="en-US" sz="1200" dirty="0">
                        <a:solidFill>
                          <a:srgbClr val="000000"/>
                        </a:solidFill>
                        <a:effectLst/>
                        <a:latin typeface="Times New Roman"/>
                        <a:ea typeface="Calibri"/>
                        <a:cs typeface="Times New Roman"/>
                      </a:endParaRPr>
                    </a:p>
                  </a:txBody>
                  <a:tcPr marL="68580" marR="68580" marT="0" marB="0" anchor="ctr"/>
                </a:tc>
              </a:tr>
              <a:tr h="190500">
                <a:tc>
                  <a:txBody>
                    <a:bodyPr/>
                    <a:lstStyle/>
                    <a:p>
                      <a:pPr algn="l">
                        <a:spcAft>
                          <a:spcPts val="0"/>
                        </a:spcAft>
                      </a:pPr>
                      <a:r>
                        <a:rPr lang="en-US" sz="1200">
                          <a:effectLst/>
                        </a:rPr>
                        <a:t>Укус</a:t>
                      </a:r>
                      <a:endParaRPr lang="en-US" sz="1200">
                        <a:solidFill>
                          <a:srgbClr val="000000"/>
                        </a:solidFill>
                        <a:effectLst/>
                        <a:latin typeface="Times New Roman"/>
                        <a:ea typeface="Calibri"/>
                        <a:cs typeface="Times New Roman"/>
                      </a:endParaRPr>
                    </a:p>
                  </a:txBody>
                  <a:tcPr marL="68580" marR="68580" marT="0" marB="0" anchor="ctr"/>
                </a:tc>
                <a:tc>
                  <a:txBody>
                    <a:bodyPr/>
                    <a:lstStyle/>
                    <a:p>
                      <a:pPr algn="l">
                        <a:spcAft>
                          <a:spcPts val="0"/>
                        </a:spcAft>
                      </a:pPr>
                      <a:r>
                        <a:rPr lang="sr-Cyrl-RS" sz="1200">
                          <a:effectLst/>
                        </a:rPr>
                        <a:t>Језик</a:t>
                      </a:r>
                      <a:endParaRPr lang="en-US" sz="1200">
                        <a:solidFill>
                          <a:srgbClr val="000000"/>
                        </a:solidFill>
                        <a:effectLst/>
                        <a:latin typeface="Times New Roman"/>
                        <a:ea typeface="Calibri"/>
                        <a:cs typeface="Times New Roman"/>
                      </a:endParaRPr>
                    </a:p>
                  </a:txBody>
                  <a:tcPr marL="68580" marR="68580" marT="0" marB="0" anchor="ctr"/>
                </a:tc>
                <a:tc rowSpan="2">
                  <a:txBody>
                    <a:bodyPr/>
                    <a:lstStyle/>
                    <a:p>
                      <a:pPr algn="l">
                        <a:spcAft>
                          <a:spcPts val="0"/>
                        </a:spcAft>
                      </a:pPr>
                      <a:r>
                        <a:rPr lang="en-US" sz="1200">
                          <a:effectLst/>
                        </a:rPr>
                        <a:t>Густативни</a:t>
                      </a:r>
                      <a:endParaRPr lang="en-US" sz="1200">
                        <a:solidFill>
                          <a:srgbClr val="000000"/>
                        </a:solidFill>
                        <a:effectLst/>
                        <a:latin typeface="Times New Roman"/>
                        <a:ea typeface="Calibri"/>
                        <a:cs typeface="Times New Roman"/>
                      </a:endParaRPr>
                    </a:p>
                  </a:txBody>
                  <a:tcPr marL="68580" marR="68580" marT="0" marB="0" anchor="ctr"/>
                </a:tc>
                <a:tc>
                  <a:txBody>
                    <a:bodyPr/>
                    <a:lstStyle/>
                    <a:p>
                      <a:pPr algn="l">
                        <a:spcAft>
                          <a:spcPts val="0"/>
                        </a:spcAft>
                      </a:pPr>
                      <a:r>
                        <a:rPr lang="en-US" sz="1200">
                          <a:effectLst/>
                        </a:rPr>
                        <a:t>Укус</a:t>
                      </a:r>
                      <a:endParaRPr lang="en-US" sz="1200">
                        <a:solidFill>
                          <a:srgbClr val="000000"/>
                        </a:solidFill>
                        <a:effectLst/>
                        <a:latin typeface="Times New Roman"/>
                        <a:ea typeface="Calibri"/>
                        <a:cs typeface="Times New Roman"/>
                      </a:endParaRPr>
                    </a:p>
                  </a:txBody>
                  <a:tcPr marL="68580" marR="68580" marT="0" marB="0" anchor="ctr"/>
                </a:tc>
                <a:tc>
                  <a:txBody>
                    <a:bodyPr/>
                    <a:lstStyle/>
                    <a:p>
                      <a:pPr algn="l">
                        <a:spcAft>
                          <a:spcPts val="0"/>
                        </a:spcAft>
                      </a:pPr>
                      <a:r>
                        <a:rPr lang="en-US" sz="1200">
                          <a:effectLst/>
                        </a:rPr>
                        <a:t>Укуси</a:t>
                      </a:r>
                      <a:endParaRPr lang="en-US" sz="1200">
                        <a:solidFill>
                          <a:srgbClr val="000000"/>
                        </a:solidFill>
                        <a:effectLst/>
                        <a:latin typeface="Times New Roman"/>
                        <a:ea typeface="Calibri"/>
                        <a:cs typeface="Times New Roman"/>
                      </a:endParaRPr>
                    </a:p>
                  </a:txBody>
                  <a:tcPr marL="68580" marR="68580" marT="0" marB="0" anchor="ctr"/>
                </a:tc>
              </a:tr>
              <a:tr h="190500">
                <a:tc rowSpan="3">
                  <a:txBody>
                    <a:bodyPr/>
                    <a:lstStyle/>
                    <a:p>
                      <a:pPr algn="l">
                        <a:spcAft>
                          <a:spcPts val="0"/>
                        </a:spcAft>
                      </a:pPr>
                      <a:r>
                        <a:rPr lang="en-US" sz="1200">
                          <a:effectLst/>
                        </a:rPr>
                        <a:t>Додир у унутрaшњoсти усне дупље</a:t>
                      </a:r>
                    </a:p>
                    <a:p>
                      <a:pPr algn="l">
                        <a:spcAft>
                          <a:spcPts val="0"/>
                        </a:spcAft>
                      </a:pPr>
                      <a:r>
                        <a:rPr lang="sr-Cyrl-RS" sz="1200">
                          <a:effectLst/>
                        </a:rPr>
                        <a:t> </a:t>
                      </a:r>
                      <a:endParaRPr lang="en-US" sz="1200">
                        <a:solidFill>
                          <a:srgbClr val="000000"/>
                        </a:solidFill>
                        <a:effectLst/>
                        <a:latin typeface="Times New Roman"/>
                        <a:ea typeface="Calibri"/>
                        <a:cs typeface="Times New Roman"/>
                      </a:endParaRPr>
                    </a:p>
                  </a:txBody>
                  <a:tcPr marL="68580" marR="68580" marT="0" marB="0" anchor="ctr"/>
                </a:tc>
                <a:tc>
                  <a:txBody>
                    <a:bodyPr/>
                    <a:lstStyle/>
                    <a:p>
                      <a:pPr algn="l">
                        <a:spcAft>
                          <a:spcPts val="0"/>
                        </a:spcAft>
                      </a:pPr>
                      <a:r>
                        <a:rPr lang="en-US" sz="1200">
                          <a:effectLst/>
                        </a:rPr>
                        <a:t>Уста</a:t>
                      </a:r>
                      <a:endParaRPr lang="en-US" sz="1200">
                        <a:solidFill>
                          <a:srgbClr val="000000"/>
                        </a:solidFill>
                        <a:effectLst/>
                        <a:latin typeface="Times New Roman"/>
                        <a:ea typeface="Calibri"/>
                        <a:cs typeface="Times New Roman"/>
                      </a:endParaRPr>
                    </a:p>
                  </a:txBody>
                  <a:tcPr marL="68580" marR="68580" marT="0" marB="0" anchor="ctr"/>
                </a:tc>
                <a:tc vMerge="1">
                  <a:txBody>
                    <a:bodyPr/>
                    <a:lstStyle/>
                    <a:p>
                      <a:endParaRPr lang="en-US"/>
                    </a:p>
                  </a:txBody>
                  <a:tcPr/>
                </a:tc>
                <a:tc>
                  <a:txBody>
                    <a:bodyPr/>
                    <a:lstStyle/>
                    <a:p>
                      <a:pPr algn="l">
                        <a:spcAft>
                          <a:spcPts val="0"/>
                        </a:spcAft>
                      </a:pPr>
                      <a:r>
                        <a:rPr lang="en-US" sz="1200">
                          <a:effectLst/>
                        </a:rPr>
                        <a:t>Пљувачне реакције</a:t>
                      </a:r>
                      <a:endParaRPr lang="en-US" sz="1200">
                        <a:solidFill>
                          <a:srgbClr val="000000"/>
                        </a:solidFill>
                        <a:effectLst/>
                        <a:latin typeface="Times New Roman"/>
                        <a:ea typeface="Calibri"/>
                        <a:cs typeface="Times New Roman"/>
                      </a:endParaRPr>
                    </a:p>
                  </a:txBody>
                  <a:tcPr marL="68580" marR="68580" marT="0" marB="0" anchor="ctr"/>
                </a:tc>
                <a:tc>
                  <a:txBody>
                    <a:bodyPr/>
                    <a:lstStyle/>
                    <a:p>
                      <a:pPr algn="l">
                        <a:spcAft>
                          <a:spcPts val="0"/>
                        </a:spcAft>
                      </a:pPr>
                      <a:r>
                        <a:rPr lang="en-US" sz="1200">
                          <a:effectLst/>
                        </a:rPr>
                        <a:t>Жарење и др.</a:t>
                      </a:r>
                      <a:endParaRPr lang="en-US" sz="1200">
                        <a:solidFill>
                          <a:srgbClr val="000000"/>
                        </a:solidFill>
                        <a:effectLst/>
                        <a:latin typeface="Times New Roman"/>
                        <a:ea typeface="Calibri"/>
                        <a:cs typeface="Times New Roman"/>
                      </a:endParaRPr>
                    </a:p>
                  </a:txBody>
                  <a:tcPr marL="68580" marR="68580" marT="0" marB="0" anchor="ctr"/>
                </a:tc>
              </a:tr>
              <a:tr h="571500">
                <a:tc vMerge="1">
                  <a:txBody>
                    <a:bodyPr/>
                    <a:lstStyle/>
                    <a:p>
                      <a:endParaRPr lang="en-US"/>
                    </a:p>
                  </a:txBody>
                  <a:tcPr/>
                </a:tc>
                <a:tc>
                  <a:txBody>
                    <a:bodyPr/>
                    <a:lstStyle/>
                    <a:p>
                      <a:pPr algn="l">
                        <a:spcAft>
                          <a:spcPts val="0"/>
                        </a:spcAft>
                      </a:pPr>
                      <a:r>
                        <a:rPr lang="en-US" sz="1200">
                          <a:effectLst/>
                        </a:rPr>
                        <a:t>Уста</a:t>
                      </a:r>
                      <a:endParaRPr lang="en-US" sz="1200">
                        <a:solidFill>
                          <a:srgbClr val="000000"/>
                        </a:solidFill>
                        <a:effectLst/>
                        <a:latin typeface="Times New Roman"/>
                        <a:ea typeface="Calibri"/>
                        <a:cs typeface="Times New Roman"/>
                      </a:endParaRPr>
                    </a:p>
                  </a:txBody>
                  <a:tcPr marL="68580" marR="68580" marT="0" marB="0" anchor="ctr"/>
                </a:tc>
                <a:tc>
                  <a:txBody>
                    <a:bodyPr/>
                    <a:lstStyle/>
                    <a:p>
                      <a:pPr algn="l">
                        <a:spcAft>
                          <a:spcPts val="0"/>
                        </a:spcAft>
                      </a:pPr>
                      <a:r>
                        <a:rPr lang="sr-Cyrl-RS" sz="1200">
                          <a:effectLst/>
                        </a:rPr>
                        <a:t>Т</a:t>
                      </a:r>
                      <a:r>
                        <a:rPr lang="en-US" sz="1200">
                          <a:effectLst/>
                        </a:rPr>
                        <a:t>aктилни</a:t>
                      </a:r>
                      <a:endParaRPr lang="en-US" sz="1200">
                        <a:solidFill>
                          <a:srgbClr val="000000"/>
                        </a:solidFill>
                        <a:effectLst/>
                        <a:latin typeface="Times New Roman"/>
                        <a:ea typeface="Calibri"/>
                        <a:cs typeface="Times New Roman"/>
                      </a:endParaRPr>
                    </a:p>
                  </a:txBody>
                  <a:tcPr marL="68580" marR="68580" marT="0" marB="0" anchor="ctr"/>
                </a:tc>
                <a:tc>
                  <a:txBody>
                    <a:bodyPr/>
                    <a:lstStyle/>
                    <a:p>
                      <a:pPr algn="l">
                        <a:spcAft>
                          <a:spcPts val="0"/>
                        </a:spcAft>
                      </a:pPr>
                      <a:r>
                        <a:rPr lang="en-US" sz="1200">
                          <a:effectLst/>
                        </a:rPr>
                        <a:t>Тактилни опажаји</a:t>
                      </a:r>
                      <a:endParaRPr lang="en-US" sz="1200">
                        <a:solidFill>
                          <a:srgbClr val="000000"/>
                        </a:solidFill>
                        <a:effectLst/>
                        <a:latin typeface="Times New Roman"/>
                        <a:ea typeface="Calibri"/>
                        <a:cs typeface="Times New Roman"/>
                      </a:endParaRPr>
                    </a:p>
                  </a:txBody>
                  <a:tcPr marL="68580" marR="68580" marT="0" marB="0" anchor="ctr"/>
                </a:tc>
                <a:tc>
                  <a:txBody>
                    <a:bodyPr/>
                    <a:lstStyle/>
                    <a:p>
                      <a:pPr algn="l">
                        <a:spcAft>
                          <a:spcPts val="0"/>
                        </a:spcAft>
                      </a:pPr>
                      <a:r>
                        <a:rPr lang="en-US" sz="1200">
                          <a:effectLst/>
                        </a:rPr>
                        <a:t>Oпoрoст, хрaпaвoст и/или глaткoст</a:t>
                      </a:r>
                      <a:endParaRPr lang="en-US" sz="1200">
                        <a:solidFill>
                          <a:srgbClr val="000000"/>
                        </a:solidFill>
                        <a:effectLst/>
                        <a:latin typeface="Times New Roman"/>
                        <a:ea typeface="Calibri"/>
                        <a:cs typeface="Times New Roman"/>
                      </a:endParaRPr>
                    </a:p>
                  </a:txBody>
                  <a:tcPr marL="68580" marR="68580" marT="0" marB="0" anchor="ctr"/>
                </a:tc>
              </a:tr>
              <a:tr h="190500">
                <a:tc vMerge="1">
                  <a:txBody>
                    <a:bodyPr/>
                    <a:lstStyle/>
                    <a:p>
                      <a:endParaRPr lang="en-US"/>
                    </a:p>
                  </a:txBody>
                  <a:tcPr/>
                </a:tc>
                <a:tc>
                  <a:txBody>
                    <a:bodyPr/>
                    <a:lstStyle/>
                    <a:p>
                      <a:pPr algn="l">
                        <a:spcAft>
                          <a:spcPts val="0"/>
                        </a:spcAft>
                      </a:pPr>
                      <a:r>
                        <a:rPr lang="en-US" sz="1200">
                          <a:effectLst/>
                        </a:rPr>
                        <a:t>Уста</a:t>
                      </a:r>
                      <a:endParaRPr lang="en-US" sz="1200">
                        <a:solidFill>
                          <a:srgbClr val="000000"/>
                        </a:solidFill>
                        <a:effectLst/>
                        <a:latin typeface="Times New Roman"/>
                        <a:ea typeface="Calibri"/>
                        <a:cs typeface="Times New Roman"/>
                      </a:endParaRPr>
                    </a:p>
                  </a:txBody>
                  <a:tcPr marL="68580" marR="68580" marT="0" marB="0" anchor="ctr"/>
                </a:tc>
                <a:tc>
                  <a:txBody>
                    <a:bodyPr/>
                    <a:lstStyle/>
                    <a:p>
                      <a:pPr algn="l">
                        <a:spcAft>
                          <a:spcPts val="0"/>
                        </a:spcAft>
                      </a:pPr>
                      <a:r>
                        <a:rPr lang="sr-Cyrl-RS" sz="1200">
                          <a:effectLst/>
                        </a:rPr>
                        <a:t>Термички</a:t>
                      </a:r>
                      <a:endParaRPr lang="en-US" sz="1200">
                        <a:solidFill>
                          <a:srgbClr val="000000"/>
                        </a:solidFill>
                        <a:effectLst/>
                        <a:latin typeface="Times New Roman"/>
                        <a:ea typeface="Calibri"/>
                        <a:cs typeface="Times New Roman"/>
                      </a:endParaRPr>
                    </a:p>
                  </a:txBody>
                  <a:tcPr marL="68580" marR="68580" marT="0" marB="0" anchor="ctr"/>
                </a:tc>
                <a:tc>
                  <a:txBody>
                    <a:bodyPr/>
                    <a:lstStyle/>
                    <a:p>
                      <a:pPr algn="l">
                        <a:spcAft>
                          <a:spcPts val="0"/>
                        </a:spcAft>
                      </a:pPr>
                      <a:r>
                        <a:rPr lang="en-US" sz="1200">
                          <a:effectLst/>
                        </a:rPr>
                        <a:t>Термички опажаји</a:t>
                      </a:r>
                      <a:endParaRPr lang="en-US" sz="1200">
                        <a:solidFill>
                          <a:srgbClr val="000000"/>
                        </a:solidFill>
                        <a:effectLst/>
                        <a:latin typeface="Times New Roman"/>
                        <a:ea typeface="Calibri"/>
                        <a:cs typeface="Times New Roman"/>
                      </a:endParaRPr>
                    </a:p>
                  </a:txBody>
                  <a:tcPr marL="68580" marR="68580" marT="0" marB="0" anchor="ctr"/>
                </a:tc>
                <a:tc>
                  <a:txBody>
                    <a:bodyPr/>
                    <a:lstStyle/>
                    <a:p>
                      <a:pPr algn="l">
                        <a:spcAft>
                          <a:spcPts val="0"/>
                        </a:spcAft>
                      </a:pPr>
                      <a:r>
                        <a:rPr lang="en-US" sz="1200" dirty="0" err="1">
                          <a:effectLst/>
                        </a:rPr>
                        <a:t>Температура</a:t>
                      </a:r>
                      <a:endParaRPr lang="en-US" sz="1200" dirty="0">
                        <a:solidFill>
                          <a:srgbClr val="000000"/>
                        </a:solidFill>
                        <a:effectLst/>
                        <a:latin typeface="Times New Roman"/>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3316549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
            <a:ext cx="8686799" cy="6324600"/>
          </a:xfrm>
        </p:spPr>
        <p:txBody>
          <a:bodyPr/>
          <a:lstStyle/>
          <a:p>
            <a:pPr marL="0" indent="0" algn="ctr">
              <a:buNone/>
            </a:pPr>
            <a:r>
              <a:rPr lang="sr-Cyrl-RS" b="1" dirty="0" smtClean="0"/>
              <a:t>Визуелна фаза </a:t>
            </a:r>
            <a:r>
              <a:rPr lang="sr-Cyrl-RS" b="1" dirty="0"/>
              <a:t>сензорног оцењивања </a:t>
            </a:r>
            <a:r>
              <a:rPr lang="sr-Cyrl-RS" b="1" dirty="0" smtClean="0"/>
              <a:t>вина</a:t>
            </a:r>
          </a:p>
          <a:p>
            <a:pPr marL="0" indent="0" algn="ctr">
              <a:buNone/>
            </a:pPr>
            <a:endParaRPr lang="sr-Cyrl-RS" b="1" dirty="0"/>
          </a:p>
          <a:p>
            <a:pPr marL="0" indent="0" algn="ctr">
              <a:buNone/>
            </a:pPr>
            <a:endParaRPr lang="sr-Cyrl-RS" b="1" dirty="0" smtClean="0"/>
          </a:p>
          <a:p>
            <a:pPr marL="0" indent="0" algn="ctr">
              <a:buNone/>
            </a:pPr>
            <a:endParaRPr lang="sr-Cyrl-RS" b="1" dirty="0"/>
          </a:p>
          <a:p>
            <a:pPr marL="0" indent="0" algn="ctr">
              <a:buNone/>
            </a:pPr>
            <a:endParaRPr lang="sr-Cyrl-RS" b="1" dirty="0" smtClean="0"/>
          </a:p>
          <a:p>
            <a:pPr marL="0" indent="0" algn="ctr">
              <a:buNone/>
            </a:pPr>
            <a:endParaRPr lang="sr-Cyrl-RS" b="1" dirty="0"/>
          </a:p>
          <a:p>
            <a:pPr marL="0" indent="0" algn="ctr">
              <a:buNone/>
            </a:pPr>
            <a:endParaRPr lang="sr-Cyrl-RS" b="1" dirty="0" smtClean="0"/>
          </a:p>
          <a:p>
            <a:pPr marL="0" indent="0">
              <a:buNone/>
            </a:pPr>
            <a:endParaRPr lang="sr-Cyrl-RS" sz="1400" b="1" dirty="0" smtClean="0"/>
          </a:p>
          <a:p>
            <a:pPr marL="0" indent="0">
              <a:buNone/>
            </a:pPr>
            <a:r>
              <a:rPr lang="sr-Cyrl-RS" sz="1400" dirty="0" smtClean="0"/>
              <a:t>Чулом </a:t>
            </a:r>
            <a:r>
              <a:rPr lang="sr-Cyrl-RS" sz="1400" dirty="0"/>
              <a:t>вида, током сензорне анализе, на основу описа изгледа вина и констатовања: боје, њеног интензитета, нијансе и сјајности, бистрине вина, вискозности (унутрашње трење) и других карактеристика могуће је закључити много о квалитету вина. </a:t>
            </a:r>
            <a:endParaRPr lang="sr-Cyrl-RS" sz="1400" dirty="0" smtClean="0"/>
          </a:p>
          <a:p>
            <a:pPr marL="0" indent="0">
              <a:buNone/>
            </a:pPr>
            <a:endParaRPr lang="sr-Cyrl-RS" sz="1400" dirty="0"/>
          </a:p>
          <a:p>
            <a:pPr marL="0" indent="0">
              <a:buNone/>
            </a:pPr>
            <a:r>
              <a:rPr lang="sr-Cyrl-RS" sz="1400" dirty="0"/>
              <a:t>Термини којима сензорни оцењивач, односно дегустатор описује нијансе боја Прокупац вина су различити, али углавном су: </a:t>
            </a:r>
            <a:r>
              <a:rPr lang="sr-Cyrl-RS" sz="1400" b="1" i="1" dirty="0"/>
              <a:t>чисто црвена (трешња), црвена са оранж нијансом, црвенкасто-мрка и пурпурно – плава</a:t>
            </a:r>
            <a:r>
              <a:rPr lang="sr-Cyrl-RS" sz="1400" dirty="0"/>
              <a:t>. </a:t>
            </a:r>
            <a:endParaRPr lang="sr-Cyrl-RS" sz="1400" dirty="0" smtClean="0"/>
          </a:p>
          <a:p>
            <a:pPr marL="0" indent="0">
              <a:buNone/>
            </a:pPr>
            <a:endParaRPr lang="sr-Cyrl-RS" sz="1400" dirty="0" smtClean="0"/>
          </a:p>
          <a:p>
            <a:pPr marL="0" indent="0">
              <a:buNone/>
            </a:pPr>
            <a:r>
              <a:rPr lang="sr-Cyrl-RS" sz="1400" dirty="0" smtClean="0"/>
              <a:t>Истовремено </a:t>
            </a:r>
            <a:r>
              <a:rPr lang="sr-Cyrl-RS" sz="1400" dirty="0"/>
              <a:t>са дефинисањем боје вина, треба окарактерисати и интензитет обојености. </a:t>
            </a:r>
            <a:r>
              <a:rPr lang="sr-Cyrl-RS" sz="1400" dirty="0" smtClean="0"/>
              <a:t>Интензитет </a:t>
            </a:r>
            <a:r>
              <a:rPr lang="sr-Cyrl-RS" sz="1400" dirty="0"/>
              <a:t>боје Прокупац вина можемо разматрати у односу на следећу скалу:</a:t>
            </a:r>
            <a:endParaRPr lang="en-US" sz="1400" b="1" dirty="0"/>
          </a:p>
          <a:p>
            <a:pPr marL="0" indent="0">
              <a:buNone/>
            </a:pPr>
            <a:endParaRPr lang="en-US" sz="1400" dirty="0"/>
          </a:p>
        </p:txBody>
      </p:sp>
      <p:pic>
        <p:nvPicPr>
          <p:cNvPr id="4" name="Picture 3"/>
          <p:cNvPicPr/>
          <p:nvPr/>
        </p:nvPicPr>
        <p:blipFill rotWithShape="1">
          <a:blip r:embed="rId2" cstate="email">
            <a:extLst>
              <a:ext uri="{28A0092B-C50C-407E-A947-70E740481C1C}">
                <a14:useLocalDpi xmlns:a14="http://schemas.microsoft.com/office/drawing/2010/main"/>
              </a:ext>
            </a:extLst>
          </a:blip>
          <a:srcRect l="-3366" r="-3433" b="-4061"/>
          <a:stretch/>
        </p:blipFill>
        <p:spPr>
          <a:xfrm>
            <a:off x="5791200" y="772656"/>
            <a:ext cx="2819400" cy="2667000"/>
          </a:xfrm>
          <a:prstGeom prst="ellipse">
            <a:avLst/>
          </a:prstGeom>
          <a:ln w="38100">
            <a:solidFill>
              <a:srgbClr val="8B8B8B"/>
            </a:solidFill>
          </a:ln>
        </p:spPr>
      </p:pic>
      <p:sp>
        <p:nvSpPr>
          <p:cNvPr id="5" name="Rectangle 4"/>
          <p:cNvSpPr/>
          <p:nvPr/>
        </p:nvSpPr>
        <p:spPr>
          <a:xfrm>
            <a:off x="304800" y="762000"/>
            <a:ext cx="5410200" cy="2677656"/>
          </a:xfrm>
          <a:prstGeom prst="rect">
            <a:avLst/>
          </a:prstGeom>
        </p:spPr>
        <p:txBody>
          <a:bodyPr wrap="square">
            <a:spAutoFit/>
          </a:bodyPr>
          <a:lstStyle/>
          <a:p>
            <a:pPr marL="285750" indent="-285750" algn="just">
              <a:buFont typeface="Arial" pitchFamily="34" charset="0"/>
              <a:buChar char="•"/>
            </a:pPr>
            <a:r>
              <a:rPr lang="sr-Cyrl-RS" sz="1400" dirty="0">
                <a:solidFill>
                  <a:schemeClr val="tx2"/>
                </a:solidFill>
              </a:rPr>
              <a:t>У првом кораку чаша се поставља у вертикалан положај, а вино се посматра одозго (90</a:t>
            </a:r>
            <a:r>
              <a:rPr lang="sr-Cyrl-RS" sz="1400" baseline="30000" dirty="0">
                <a:solidFill>
                  <a:schemeClr val="tx2"/>
                </a:solidFill>
              </a:rPr>
              <a:t>о</a:t>
            </a:r>
            <a:r>
              <a:rPr lang="sr-Cyrl-RS" sz="1400" dirty="0">
                <a:solidFill>
                  <a:schemeClr val="tx2"/>
                </a:solidFill>
              </a:rPr>
              <a:t>). На тај начин утврђује се његова бистрина, </a:t>
            </a:r>
            <a:r>
              <a:rPr lang="sr-Cyrl-RS" sz="1400" dirty="0" smtClean="0">
                <a:solidFill>
                  <a:schemeClr val="tx2"/>
                </a:solidFill>
              </a:rPr>
              <a:t>сјај </a:t>
            </a:r>
            <a:r>
              <a:rPr lang="sr-Cyrl-RS" sz="1400" dirty="0">
                <a:solidFill>
                  <a:schemeClr val="tx2"/>
                </a:solidFill>
              </a:rPr>
              <a:t>површине, интензитет боје, као и евентуални </a:t>
            </a:r>
            <a:r>
              <a:rPr lang="sr-Cyrl-RS" sz="1400" dirty="0" smtClean="0">
                <a:solidFill>
                  <a:schemeClr val="tx2"/>
                </a:solidFill>
              </a:rPr>
              <a:t>дефекти.</a:t>
            </a:r>
            <a:endParaRPr lang="sr-Cyrl-RS" sz="1400" b="1" dirty="0">
              <a:solidFill>
                <a:schemeClr val="tx2"/>
              </a:solidFill>
            </a:endParaRPr>
          </a:p>
          <a:p>
            <a:pPr marL="285750" indent="-285750" algn="just">
              <a:buFont typeface="Arial" pitchFamily="34" charset="0"/>
              <a:buChar char="•"/>
            </a:pPr>
            <a:r>
              <a:rPr lang="sr-Cyrl-RS" sz="1400" dirty="0" smtClean="0">
                <a:solidFill>
                  <a:schemeClr val="tx2"/>
                </a:solidFill>
              </a:rPr>
              <a:t>У </a:t>
            </a:r>
            <a:r>
              <a:rPr lang="sr-Cyrl-RS" sz="1400" dirty="0">
                <a:solidFill>
                  <a:schemeClr val="tx2"/>
                </a:solidFill>
              </a:rPr>
              <a:t>другом кораку чаша се поставља под углом од 30</a:t>
            </a:r>
            <a:r>
              <a:rPr lang="sr-Cyrl-RS" sz="1400" baseline="30000" dirty="0">
                <a:solidFill>
                  <a:schemeClr val="tx2"/>
                </a:solidFill>
              </a:rPr>
              <a:t>о</a:t>
            </a:r>
            <a:r>
              <a:rPr lang="sr-Cyrl-RS" sz="1400" dirty="0">
                <a:solidFill>
                  <a:schemeClr val="tx2"/>
                </a:solidFill>
              </a:rPr>
              <a:t> према споља. </a:t>
            </a:r>
            <a:r>
              <a:rPr lang="sr-Cyrl-RS" sz="1400" dirty="0" smtClean="0">
                <a:solidFill>
                  <a:schemeClr val="tx2"/>
                </a:solidFill>
              </a:rPr>
              <a:t>На </a:t>
            </a:r>
            <a:r>
              <a:rPr lang="sr-Cyrl-RS" sz="1400" dirty="0">
                <a:solidFill>
                  <a:schemeClr val="tx2"/>
                </a:solidFill>
              </a:rPr>
              <a:t>тај начин констатујемо интензитет боје, прозирност, сенке, градиент боје од центра према ободу </a:t>
            </a:r>
            <a:r>
              <a:rPr lang="sr-Cyrl-RS" sz="1400" dirty="0" smtClean="0">
                <a:solidFill>
                  <a:schemeClr val="tx2"/>
                </a:solidFill>
              </a:rPr>
              <a:t>чаше.</a:t>
            </a:r>
            <a:endParaRPr lang="sr-Cyrl-RS" sz="1400" b="1" dirty="0">
              <a:solidFill>
                <a:schemeClr val="tx2"/>
              </a:solidFill>
            </a:endParaRPr>
          </a:p>
          <a:p>
            <a:pPr marL="285750" indent="-285750" algn="just">
              <a:buFont typeface="Arial" pitchFamily="34" charset="0"/>
              <a:buChar char="•"/>
            </a:pPr>
            <a:r>
              <a:rPr lang="sr-Cyrl-RS" sz="1400" dirty="0" smtClean="0">
                <a:solidFill>
                  <a:schemeClr val="tx2"/>
                </a:solidFill>
              </a:rPr>
              <a:t>Трећи </a:t>
            </a:r>
            <a:r>
              <a:rPr lang="sr-Cyrl-RS" sz="1400" dirty="0">
                <a:solidFill>
                  <a:schemeClr val="tx2"/>
                </a:solidFill>
              </a:rPr>
              <a:t>корак је да се чаша најпре </a:t>
            </a:r>
            <a:r>
              <a:rPr lang="sr-Cyrl-RS" sz="1400" dirty="0" smtClean="0">
                <a:solidFill>
                  <a:schemeClr val="tx2"/>
                </a:solidFill>
              </a:rPr>
              <a:t>заврти</a:t>
            </a:r>
            <a:r>
              <a:rPr lang="sr-Cyrl-RS" sz="1400" dirty="0">
                <a:solidFill>
                  <a:schemeClr val="tx2"/>
                </a:solidFill>
              </a:rPr>
              <a:t>, а затим поново врати у вертикалан положај, при чему ће вино делом покрити унутрашњи зид. Оцењује се </a:t>
            </a:r>
            <a:r>
              <a:rPr lang="sr-Cyrl-RS" sz="1400" dirty="0" smtClean="0">
                <a:solidFill>
                  <a:schemeClr val="tx2"/>
                </a:solidFill>
              </a:rPr>
              <a:t>вискозитет, </a:t>
            </a:r>
            <a:r>
              <a:rPr lang="sr-Cyrl-RS" sz="1400" dirty="0">
                <a:solidFill>
                  <a:schemeClr val="tx2"/>
                </a:solidFill>
              </a:rPr>
              <a:t>тело и снага вина на основу спуштajућих линиjа „суза“ које почињу да се, након неколико секунди, сливају низ зид чаше.</a:t>
            </a:r>
            <a:endParaRPr lang="en-US" sz="1400" b="1" dirty="0">
              <a:solidFill>
                <a:schemeClr val="tx2"/>
              </a:solidFill>
            </a:endParaRPr>
          </a:p>
        </p:txBody>
      </p:sp>
      <p:pic>
        <p:nvPicPr>
          <p:cNvPr id="6" name="Picture 5"/>
          <p:cNvPicPr/>
          <p:nvPr/>
        </p:nvPicPr>
        <p:blipFill rotWithShape="1">
          <a:blip r:embed="rId3" cstate="email">
            <a:extLst>
              <a:ext uri="{28A0092B-C50C-407E-A947-70E740481C1C}">
                <a14:useLocalDpi xmlns:a14="http://schemas.microsoft.com/office/drawing/2010/main"/>
              </a:ext>
            </a:extLst>
          </a:blip>
          <a:srcRect/>
          <a:stretch/>
        </p:blipFill>
        <p:spPr>
          <a:xfrm>
            <a:off x="348996" y="5791200"/>
            <a:ext cx="6858000" cy="296863"/>
          </a:xfrm>
          <a:prstGeom prst="rect">
            <a:avLst/>
          </a:prstGeom>
        </p:spPr>
      </p:pic>
    </p:spTree>
    <p:extLst>
      <p:ext uri="{BB962C8B-B14F-4D97-AF65-F5344CB8AC3E}">
        <p14:creationId xmlns:p14="http://schemas.microsoft.com/office/powerpoint/2010/main" val="1485358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
            <a:ext cx="8686799" cy="5090160"/>
          </a:xfrm>
        </p:spPr>
        <p:txBody>
          <a:bodyPr/>
          <a:lstStyle/>
          <a:p>
            <a:pPr marL="0" indent="0" algn="ctr">
              <a:buNone/>
            </a:pPr>
            <a:r>
              <a:rPr lang="sr-Cyrl-RS" b="1" dirty="0"/>
              <a:t>Олфакторна фаза сензорног оцењивања вина</a:t>
            </a:r>
            <a:endParaRPr lang="en-US" b="1" dirty="0"/>
          </a:p>
          <a:p>
            <a:pPr marL="0" indent="0" algn="just">
              <a:buNone/>
            </a:pPr>
            <a:r>
              <a:rPr lang="sr-Cyrl-RS" sz="1400" dirty="0"/>
              <a:t>Кад миришемо вино, лако испарљива ароматична једињења присутна у вину кроз носну шупљину доспевају до олфакторног епитела смештеног у корену носа. Међутим, лако испарљива једињења вина испаравају и док је вино у устима, те тако из усне дупље ретроназално стимулишу олфакторни епител, због чега олфакторна фаза иде заједно са густативном фазом сензорне анализе вина. </a:t>
            </a:r>
            <a:endParaRPr lang="sr-Cyrl-RS" sz="1400" dirty="0" smtClean="0"/>
          </a:p>
          <a:p>
            <a:pPr marL="0" indent="0" algn="just">
              <a:buNone/>
            </a:pPr>
            <a:endParaRPr lang="en-US" sz="1400" b="1" dirty="0"/>
          </a:p>
          <a:p>
            <a:pPr marL="1234440" lvl="4" indent="0">
              <a:buNone/>
            </a:pPr>
            <a:r>
              <a:rPr lang="sr-Cyrl-RS" sz="1400" dirty="0"/>
              <a:t>Олфакторна фаза одвија се у три етапе </a:t>
            </a:r>
            <a:r>
              <a:rPr lang="sr-Cyrl-RS" sz="1400" dirty="0" smtClean="0"/>
              <a:t>(</a:t>
            </a:r>
            <a:r>
              <a:rPr lang="sr-Cyrl-RS" sz="1400" dirty="0"/>
              <a:t>корака</a:t>
            </a:r>
            <a:r>
              <a:rPr lang="sr-Cyrl-RS" sz="1400" dirty="0" smtClean="0"/>
              <a:t>):</a:t>
            </a:r>
          </a:p>
          <a:p>
            <a:pPr lvl="4" algn="just">
              <a:buFont typeface="Wingdings" pitchFamily="2" charset="2"/>
              <a:buChar char="Ø"/>
            </a:pPr>
            <a:r>
              <a:rPr lang="sr-Cyrl-RS" sz="1400" dirty="0"/>
              <a:t>Прва етапа, док је чаша непомична, док стоји – када се ослобађају најсуптилније и најделикатније ароме вина. Док чаша мирује, кратко до средње јако се помирише вино увлачењем ваздуха кроз нос. Опционо, може се пре првог мирисања неким пригодним поклопцем (картонским или пластичним) или дланом, затворити отвор чаше на неколико </a:t>
            </a:r>
            <a:r>
              <a:rPr lang="sr-Cyrl-RS" sz="1400" dirty="0" smtClean="0"/>
              <a:t>минута.</a:t>
            </a:r>
          </a:p>
          <a:p>
            <a:pPr marL="1234440" lvl="4" indent="0" algn="just">
              <a:buNone/>
            </a:pPr>
            <a:endParaRPr lang="sr-Cyrl-RS" sz="1400" dirty="0" smtClean="0"/>
          </a:p>
          <a:p>
            <a:pPr lvl="4" algn="just">
              <a:buFont typeface="Wingdings" pitchFamily="2" charset="2"/>
              <a:buChar char="Ø"/>
            </a:pPr>
            <a:r>
              <a:rPr lang="sr-Cyrl-RS" sz="1400" dirty="0" smtClean="0"/>
              <a:t>Друга </a:t>
            </a:r>
            <a:r>
              <a:rPr lang="sr-Cyrl-RS" sz="1400" dirty="0"/>
              <a:t>етапа, подразумева да се вино на кратко заврти у чаши, са </a:t>
            </a:r>
            <a:r>
              <a:rPr lang="sr-Cyrl-RS" sz="1400" dirty="0" smtClean="0"/>
              <a:t>циљем </a:t>
            </a:r>
            <a:r>
              <a:rPr lang="sr-Cyrl-RS" sz="1400" dirty="0"/>
              <a:t>иницирања ослобађања мање испарљивих арома, а затим се нос приближи отвору чаше и вино помирише средње до јако. Тиме се и добијају нови и интензивнији мириси, а први утисак мирисања квалитетно </a:t>
            </a:r>
            <a:r>
              <a:rPr lang="sr-Cyrl-RS" sz="1400" dirty="0" smtClean="0"/>
              <a:t>надопуњује.</a:t>
            </a:r>
          </a:p>
          <a:p>
            <a:pPr lvl="4">
              <a:buFont typeface="Wingdings" pitchFamily="2" charset="2"/>
              <a:buChar char="Ø"/>
            </a:pPr>
            <a:endParaRPr lang="sr-Cyrl-RS" sz="1400" dirty="0"/>
          </a:p>
          <a:p>
            <a:pPr lvl="4" algn="just">
              <a:buFont typeface="Wingdings" pitchFamily="2" charset="2"/>
              <a:buChar char="Ø"/>
            </a:pPr>
            <a:r>
              <a:rPr lang="sr-Cyrl-RS" sz="1400" dirty="0"/>
              <a:t>Трећа етапа, у случају недоумице или у потрази за неком аномалијом или нијансом која није добро идентификована, сензорни оцењивач, односно дегустатор треба да остави вино да мирује два или три минута и у наставку да понови поступак. </a:t>
            </a:r>
          </a:p>
        </p:txBody>
      </p:sp>
      <p:pic>
        <p:nvPicPr>
          <p:cNvPr id="4" name="Picture 3"/>
          <p:cNvPicPr/>
          <p:nvPr/>
        </p:nvPicPr>
        <p:blipFill rotWithShape="1">
          <a:blip r:embed="rId2" cstate="email">
            <a:extLst>
              <a:ext uri="{28A0092B-C50C-407E-A947-70E740481C1C}">
                <a14:useLocalDpi xmlns:a14="http://schemas.microsoft.com/office/drawing/2010/main"/>
              </a:ext>
            </a:extLst>
          </a:blip>
          <a:srcRect l="-5882" b="-897"/>
          <a:stretch/>
        </p:blipFill>
        <p:spPr>
          <a:xfrm>
            <a:off x="228600" y="1676400"/>
            <a:ext cx="1066800" cy="990600"/>
          </a:xfrm>
          <a:prstGeom prst="ellipse">
            <a:avLst/>
          </a:prstGeom>
          <a:ln w="28575">
            <a:solidFill>
              <a:srgbClr val="CCCCCC"/>
            </a:solidFill>
          </a:ln>
        </p:spPr>
      </p:pic>
      <p:pic>
        <p:nvPicPr>
          <p:cNvPr id="5" name="Picture 4"/>
          <p:cNvPicPr/>
          <p:nvPr/>
        </p:nvPicPr>
        <p:blipFill>
          <a:blip r:embed="rId3" cstate="email">
            <a:extLst>
              <a:ext uri="{28A0092B-C50C-407E-A947-70E740481C1C}">
                <a14:useLocalDpi xmlns:a14="http://schemas.microsoft.com/office/drawing/2010/main"/>
              </a:ext>
            </a:extLst>
          </a:blip>
          <a:stretch>
            <a:fillRect/>
          </a:stretch>
        </p:blipFill>
        <p:spPr>
          <a:xfrm>
            <a:off x="228600" y="3124200"/>
            <a:ext cx="1066801" cy="914400"/>
          </a:xfrm>
          <a:prstGeom prst="ellipse">
            <a:avLst/>
          </a:prstGeom>
          <a:ln w="28575">
            <a:solidFill>
              <a:srgbClr val="CCCCCC"/>
            </a:solidFill>
          </a:ln>
        </p:spPr>
      </p:pic>
      <p:pic>
        <p:nvPicPr>
          <p:cNvPr id="7" name="Picture 6"/>
          <p:cNvPicPr/>
          <p:nvPr/>
        </p:nvPicPr>
        <p:blipFill rotWithShape="1">
          <a:blip r:embed="rId4" cstate="email">
            <a:extLst>
              <a:ext uri="{28A0092B-C50C-407E-A947-70E740481C1C}">
                <a14:useLocalDpi xmlns:a14="http://schemas.microsoft.com/office/drawing/2010/main"/>
              </a:ext>
            </a:extLst>
          </a:blip>
          <a:srcRect/>
          <a:stretch/>
        </p:blipFill>
        <p:spPr>
          <a:xfrm>
            <a:off x="228599" y="4343400"/>
            <a:ext cx="1066801" cy="975360"/>
          </a:xfrm>
          <a:prstGeom prst="ellipse">
            <a:avLst/>
          </a:prstGeom>
          <a:ln w="28575">
            <a:solidFill>
              <a:srgbClr val="CCCCCC"/>
            </a:solidFill>
          </a:ln>
        </p:spPr>
      </p:pic>
      <p:sp>
        <p:nvSpPr>
          <p:cNvPr id="8" name="Rectangle 7"/>
          <p:cNvSpPr/>
          <p:nvPr/>
        </p:nvSpPr>
        <p:spPr>
          <a:xfrm>
            <a:off x="228599" y="5352288"/>
            <a:ext cx="8686801" cy="1384995"/>
          </a:xfrm>
          <a:prstGeom prst="rect">
            <a:avLst/>
          </a:prstGeom>
        </p:spPr>
        <p:txBody>
          <a:bodyPr wrap="square">
            <a:spAutoFit/>
          </a:bodyPr>
          <a:lstStyle/>
          <a:p>
            <a:pPr algn="just"/>
            <a:r>
              <a:rPr lang="sr-Cyrl-RS" sz="1400" dirty="0">
                <a:solidFill>
                  <a:schemeClr val="tx2"/>
                </a:solidFill>
              </a:rPr>
              <a:t>Кaдa сe утврђују aрoмe, сензорни оцењивач, односно дегустатор трeбa имaти у виду дa дoбрo aнaлизирa, сa jeднe стрaнe квaлитeт aрoмa, њихoву прирoду (примaрнe, сeкундaрнe aрoмe фeрмeнтaциje и тeрциjaрнe ароме oдлeжaвaњa), карактеристике (воћне, цветне, вегетативне, зачинске и друге), a сa другe стрaнe кoличину и/или интeнзитeт oвих aрoмa. Изузетно је важно истовремено оценити бистрину и финоћу вина. Осим тога у овој фази дегустације неопходна је максимална кoнцeнтрaциjа, јер oпaжajи нису дугoтрajни и вeoмa су суптилни, па је неопходно да се направе двa или вишe удисaja кaкo би сe мoглa препознати aрoмa.</a:t>
            </a:r>
            <a:endParaRPr lang="en-US" sz="1400" b="1" dirty="0">
              <a:solidFill>
                <a:schemeClr val="tx2"/>
              </a:solidFill>
            </a:endParaRPr>
          </a:p>
        </p:txBody>
      </p:sp>
    </p:spTree>
    <p:extLst>
      <p:ext uri="{BB962C8B-B14F-4D97-AF65-F5344CB8AC3E}">
        <p14:creationId xmlns:p14="http://schemas.microsoft.com/office/powerpoint/2010/main" val="41728832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
            <a:ext cx="8686799" cy="5897563"/>
          </a:xfrm>
        </p:spPr>
        <p:txBody>
          <a:bodyPr/>
          <a:lstStyle/>
          <a:p>
            <a:pPr marL="0" indent="0" algn="ctr">
              <a:buNone/>
            </a:pPr>
            <a:r>
              <a:rPr lang="en-US" sz="2000" b="1" dirty="0" err="1"/>
              <a:t>Термини</a:t>
            </a:r>
            <a:r>
              <a:rPr lang="en-US" sz="2000" b="1" dirty="0"/>
              <a:t> </a:t>
            </a:r>
            <a:r>
              <a:rPr lang="en-US" sz="2000" b="1" dirty="0" err="1"/>
              <a:t>за</a:t>
            </a:r>
            <a:r>
              <a:rPr lang="en-US" sz="2000" b="1" dirty="0"/>
              <a:t> </a:t>
            </a:r>
            <a:r>
              <a:rPr lang="en-US" sz="2000" b="1" dirty="0" err="1"/>
              <a:t>описивање</a:t>
            </a:r>
            <a:r>
              <a:rPr lang="en-US" sz="2000" b="1" dirty="0"/>
              <a:t> </a:t>
            </a:r>
            <a:r>
              <a:rPr lang="sr-Cyrl-RS" sz="2000" b="1" dirty="0" smtClean="0"/>
              <a:t>олфакторних </a:t>
            </a:r>
            <a:r>
              <a:rPr lang="sr-Cyrl-RS" sz="2000" b="1" dirty="0"/>
              <a:t>карактериситка</a:t>
            </a:r>
            <a:r>
              <a:rPr lang="en-US" sz="2000" b="1" dirty="0"/>
              <a:t> </a:t>
            </a:r>
            <a:r>
              <a:rPr lang="en-US" sz="2000" b="1" dirty="0" err="1" smtClean="0"/>
              <a:t>вина</a:t>
            </a:r>
            <a:endParaRPr lang="sr-Cyrl-RS" sz="2000" b="1" dirty="0" smtClean="0"/>
          </a:p>
          <a:p>
            <a:pPr marL="0" indent="0">
              <a:buNone/>
            </a:pPr>
            <a:r>
              <a:rPr lang="sr-Cyrl-RS" sz="1600" dirty="0"/>
              <a:t>Осим разматрања типичности, квалитета, интензитета ароме, као и комплексности код описивања мириса и арома вина Прокупац најчешће се срећу следећи мириси:</a:t>
            </a:r>
            <a:endParaRPr lang="en-US" sz="1600" b="1" dirty="0"/>
          </a:p>
          <a:p>
            <a:pPr lvl="0"/>
            <a:r>
              <a:rPr lang="en-US" sz="1600" b="1" dirty="0" err="1"/>
              <a:t>воћни</a:t>
            </a:r>
            <a:r>
              <a:rPr lang="sr-Cyrl-RS" sz="1600" b="1" dirty="0"/>
              <a:t> мириси</a:t>
            </a:r>
            <a:r>
              <a:rPr lang="sr-Cyrl-RS" sz="1600" dirty="0"/>
              <a:t>: ц</a:t>
            </a:r>
            <a:r>
              <a:rPr lang="en-US" sz="1600" dirty="0" err="1"/>
              <a:t>рна</a:t>
            </a:r>
            <a:r>
              <a:rPr lang="en-US" sz="1600" dirty="0"/>
              <a:t> </a:t>
            </a:r>
            <a:r>
              <a:rPr lang="en-US" sz="1600" dirty="0" err="1"/>
              <a:t>рибизла</a:t>
            </a:r>
            <a:r>
              <a:rPr lang="sr-Cyrl-RS" sz="1600" dirty="0"/>
              <a:t>, ц</a:t>
            </a:r>
            <a:r>
              <a:rPr lang="en-US" sz="1600" dirty="0" err="1"/>
              <a:t>рвена</a:t>
            </a:r>
            <a:r>
              <a:rPr lang="en-US" sz="1600" dirty="0"/>
              <a:t> </a:t>
            </a:r>
            <a:r>
              <a:rPr lang="en-US" sz="1600" dirty="0" err="1"/>
              <a:t>рибизла</a:t>
            </a:r>
            <a:r>
              <a:rPr lang="sr-Cyrl-RS" sz="1600" dirty="0"/>
              <a:t>, м</a:t>
            </a:r>
            <a:r>
              <a:rPr lang="en-US" sz="1600" dirty="0" err="1"/>
              <a:t>алина</a:t>
            </a:r>
            <a:r>
              <a:rPr lang="sr-Cyrl-RS" sz="1600" dirty="0"/>
              <a:t>, с</a:t>
            </a:r>
            <a:r>
              <a:rPr lang="en-US" sz="1600" dirty="0" err="1"/>
              <a:t>итно</a:t>
            </a:r>
            <a:r>
              <a:rPr lang="en-US" sz="1600" dirty="0"/>
              <a:t> </a:t>
            </a:r>
            <a:r>
              <a:rPr lang="en-US" sz="1600" dirty="0" err="1"/>
              <a:t>црвено</a:t>
            </a:r>
            <a:r>
              <a:rPr lang="en-US" sz="1600" dirty="0"/>
              <a:t> </a:t>
            </a:r>
            <a:r>
              <a:rPr lang="en-US" sz="1600" dirty="0" err="1"/>
              <a:t>воће</a:t>
            </a:r>
            <a:r>
              <a:rPr lang="sr-Cyrl-RS" sz="1600" dirty="0"/>
              <a:t>, к</a:t>
            </a:r>
            <a:r>
              <a:rPr lang="en-US" sz="1600" dirty="0" err="1"/>
              <a:t>упина</a:t>
            </a:r>
            <a:r>
              <a:rPr lang="sr-Cyrl-RS" sz="1600" dirty="0"/>
              <a:t>, д</a:t>
            </a:r>
            <a:r>
              <a:rPr lang="en-US" sz="1600" dirty="0" err="1"/>
              <a:t>уд</a:t>
            </a:r>
            <a:r>
              <a:rPr lang="sr-Cyrl-RS" sz="1600" dirty="0"/>
              <a:t>, т</a:t>
            </a:r>
            <a:r>
              <a:rPr lang="en-US" sz="1600" dirty="0" err="1"/>
              <a:t>решња</a:t>
            </a:r>
            <a:r>
              <a:rPr lang="sr-Cyrl-RS" sz="1600" dirty="0"/>
              <a:t>, к</a:t>
            </a:r>
            <a:r>
              <a:rPr lang="en-US" sz="1600" dirty="0" err="1"/>
              <a:t>оштица</a:t>
            </a:r>
            <a:r>
              <a:rPr lang="en-US" sz="1600" dirty="0"/>
              <a:t> (</a:t>
            </a:r>
            <a:r>
              <a:rPr lang="en-US" sz="1600" dirty="0" err="1"/>
              <a:t>трешње</a:t>
            </a:r>
            <a:r>
              <a:rPr lang="en-US" sz="1600" dirty="0"/>
              <a:t>, </a:t>
            </a:r>
            <a:r>
              <a:rPr lang="en-US" sz="1600" dirty="0" err="1"/>
              <a:t>вишње</a:t>
            </a:r>
            <a:r>
              <a:rPr lang="en-US" sz="1600" dirty="0"/>
              <a:t>)</a:t>
            </a:r>
            <a:r>
              <a:rPr lang="sr-Cyrl-RS" sz="1600" dirty="0"/>
              <a:t>, с</a:t>
            </a:r>
            <a:r>
              <a:rPr lang="en-US" sz="1600" dirty="0" err="1"/>
              <a:t>вежа</a:t>
            </a:r>
            <a:r>
              <a:rPr lang="en-US" sz="1600" dirty="0"/>
              <a:t> </a:t>
            </a:r>
            <a:r>
              <a:rPr lang="en-US" sz="1600" dirty="0" err="1"/>
              <a:t>шљива</a:t>
            </a:r>
            <a:r>
              <a:rPr lang="en-US" sz="1600" dirty="0"/>
              <a:t>, </a:t>
            </a:r>
            <a:r>
              <a:rPr lang="sr-Cyrl-RS" sz="1600" dirty="0"/>
              <a:t>с</a:t>
            </a:r>
            <a:r>
              <a:rPr lang="en-US" sz="1600" dirty="0" err="1"/>
              <a:t>ува</a:t>
            </a:r>
            <a:r>
              <a:rPr lang="en-US" sz="1600" dirty="0"/>
              <a:t> </a:t>
            </a:r>
            <a:r>
              <a:rPr lang="sr-Cyrl-RS" sz="1600" dirty="0"/>
              <a:t>ш</a:t>
            </a:r>
            <a:r>
              <a:rPr lang="en-US" sz="1600" dirty="0" err="1"/>
              <a:t>љива</a:t>
            </a:r>
            <a:r>
              <a:rPr lang="sr-Cyrl-RS" sz="1600" dirty="0"/>
              <a:t>, </a:t>
            </a:r>
            <a:r>
              <a:rPr lang="en-US" sz="1600" dirty="0" err="1"/>
              <a:t>компот</a:t>
            </a:r>
            <a:r>
              <a:rPr lang="en-US" sz="1600" dirty="0"/>
              <a:t> (</a:t>
            </a:r>
            <a:r>
              <a:rPr lang="en-US" sz="1600" dirty="0" err="1"/>
              <a:t>црвеног</a:t>
            </a:r>
            <a:r>
              <a:rPr lang="en-US" sz="1600" dirty="0"/>
              <a:t> и </a:t>
            </a:r>
            <a:r>
              <a:rPr lang="en-US" sz="1600" dirty="0" err="1"/>
              <a:t>црног</a:t>
            </a:r>
            <a:r>
              <a:rPr lang="en-US" sz="1600" dirty="0"/>
              <a:t> </a:t>
            </a:r>
            <a:r>
              <a:rPr lang="en-US" sz="1600" dirty="0" err="1"/>
              <a:t>воћа</a:t>
            </a:r>
            <a:r>
              <a:rPr lang="en-US" sz="1600" dirty="0"/>
              <a:t>, </a:t>
            </a:r>
            <a:r>
              <a:rPr lang="en-US" sz="1600" dirty="0" err="1"/>
              <a:t>шљиве</a:t>
            </a:r>
            <a:r>
              <a:rPr lang="en-US" sz="1600" dirty="0"/>
              <a:t>,…), </a:t>
            </a:r>
            <a:r>
              <a:rPr lang="en-US" sz="1600" dirty="0" err="1"/>
              <a:t>џемасто</a:t>
            </a:r>
            <a:r>
              <a:rPr lang="en-US" sz="1600" dirty="0"/>
              <a:t> (</a:t>
            </a:r>
            <a:r>
              <a:rPr lang="en-US" sz="1600" dirty="0" err="1"/>
              <a:t>мармелада</a:t>
            </a:r>
            <a:r>
              <a:rPr lang="en-US" sz="1600" dirty="0"/>
              <a:t>) </a:t>
            </a:r>
          </a:p>
          <a:p>
            <a:pPr lvl="0"/>
            <a:r>
              <a:rPr lang="en-US" sz="1600" b="1" dirty="0" err="1"/>
              <a:t>биљни</a:t>
            </a:r>
            <a:r>
              <a:rPr lang="sr-Cyrl-RS" sz="1600" b="1" dirty="0"/>
              <a:t> мириси</a:t>
            </a:r>
            <a:r>
              <a:rPr lang="sr-Cyrl-RS" sz="1600" dirty="0"/>
              <a:t>: </a:t>
            </a:r>
            <a:r>
              <a:rPr lang="en-US" sz="1600" dirty="0" err="1"/>
              <a:t>чај</a:t>
            </a:r>
            <a:r>
              <a:rPr lang="en-US" sz="1600" dirty="0"/>
              <a:t>, </a:t>
            </a:r>
            <a:r>
              <a:rPr lang="en-US" sz="1600" dirty="0" err="1"/>
              <a:t>дуван</a:t>
            </a:r>
            <a:r>
              <a:rPr lang="en-US" sz="1600" dirty="0"/>
              <a:t>, </a:t>
            </a:r>
            <a:r>
              <a:rPr lang="en-US" sz="1600" dirty="0" err="1"/>
              <a:t>суво</a:t>
            </a:r>
            <a:r>
              <a:rPr lang="en-US" sz="1600" dirty="0"/>
              <a:t> </a:t>
            </a:r>
            <a:r>
              <a:rPr lang="en-US" sz="1600" dirty="0" err="1"/>
              <a:t>воће</a:t>
            </a:r>
            <a:r>
              <a:rPr lang="en-US" sz="1600" dirty="0"/>
              <a:t>, </a:t>
            </a:r>
            <a:r>
              <a:rPr lang="en-US" sz="1600" dirty="0" err="1"/>
              <a:t>зелена</a:t>
            </a:r>
            <a:r>
              <a:rPr lang="en-US" sz="1600" dirty="0"/>
              <a:t> </a:t>
            </a:r>
            <a:r>
              <a:rPr lang="en-US" sz="1600" dirty="0" err="1"/>
              <a:t>паприка</a:t>
            </a:r>
            <a:r>
              <a:rPr lang="en-US" sz="1600" dirty="0"/>
              <a:t> </a:t>
            </a:r>
          </a:p>
          <a:p>
            <a:pPr lvl="0"/>
            <a:r>
              <a:rPr lang="en-US" sz="1600" b="1" dirty="0" err="1"/>
              <a:t>зачински</a:t>
            </a:r>
            <a:r>
              <a:rPr lang="sr-Cyrl-RS" sz="1600" b="1" dirty="0"/>
              <a:t> мириси</a:t>
            </a:r>
            <a:r>
              <a:rPr lang="sr-Cyrl-RS" sz="1600" dirty="0"/>
              <a:t>: </a:t>
            </a:r>
            <a:r>
              <a:rPr lang="en-US" sz="1600" dirty="0" err="1"/>
              <a:t>бибер</a:t>
            </a:r>
            <a:r>
              <a:rPr lang="sr-Cyrl-RS" sz="1600" dirty="0"/>
              <a:t>,</a:t>
            </a:r>
            <a:r>
              <a:rPr lang="en-US" sz="1600" dirty="0"/>
              <a:t> </a:t>
            </a:r>
            <a:r>
              <a:rPr lang="en-US" sz="1600" dirty="0" err="1"/>
              <a:t>каранфилић</a:t>
            </a:r>
            <a:r>
              <a:rPr lang="sr-Cyrl-RS" sz="1600" dirty="0"/>
              <a:t>, </a:t>
            </a:r>
            <a:r>
              <a:rPr lang="en-US" sz="1600" dirty="0" err="1"/>
              <a:t>ванила</a:t>
            </a:r>
            <a:r>
              <a:rPr lang="sr-Cyrl-RS" sz="1600" dirty="0"/>
              <a:t>, </a:t>
            </a:r>
            <a:r>
              <a:rPr lang="en-US" sz="1600" dirty="0" err="1"/>
              <a:t>цимет</a:t>
            </a:r>
            <a:r>
              <a:rPr lang="en-US" sz="1600" dirty="0"/>
              <a:t> </a:t>
            </a:r>
          </a:p>
          <a:p>
            <a:pPr lvl="0"/>
            <a:r>
              <a:rPr lang="en-US" sz="1600" b="1" dirty="0" err="1"/>
              <a:t>емпиреуматски</a:t>
            </a:r>
            <a:r>
              <a:rPr lang="en-US" sz="1600" b="1" dirty="0"/>
              <a:t> </a:t>
            </a:r>
            <a:r>
              <a:rPr lang="sr-Cyrl-RS" sz="1600" b="1" dirty="0"/>
              <a:t>мириси: </a:t>
            </a:r>
            <a:r>
              <a:rPr lang="en-US" sz="1600" dirty="0" err="1"/>
              <a:t>дим</a:t>
            </a:r>
            <a:r>
              <a:rPr lang="sr-Cyrl-RS" sz="1600" dirty="0"/>
              <a:t>,</a:t>
            </a:r>
            <a:r>
              <a:rPr lang="en-US" sz="1600" dirty="0"/>
              <a:t> </a:t>
            </a:r>
            <a:r>
              <a:rPr lang="en-US" sz="1600" dirty="0" err="1"/>
              <a:t>тост</a:t>
            </a:r>
            <a:r>
              <a:rPr lang="en-US" sz="1600" dirty="0"/>
              <a:t>, </a:t>
            </a:r>
            <a:r>
              <a:rPr lang="en-US" sz="1600" dirty="0" err="1"/>
              <a:t>пржена</a:t>
            </a:r>
            <a:r>
              <a:rPr lang="en-US" sz="1600" dirty="0"/>
              <a:t> </a:t>
            </a:r>
            <a:r>
              <a:rPr lang="en-US" sz="1600" dirty="0" err="1"/>
              <a:t>кафа</a:t>
            </a:r>
            <a:r>
              <a:rPr lang="en-US" sz="1600" dirty="0"/>
              <a:t>, </a:t>
            </a:r>
            <a:r>
              <a:rPr lang="en-US" sz="1600" dirty="0" err="1"/>
              <a:t>как</a:t>
            </a:r>
            <a:r>
              <a:rPr lang="sr-Cyrl-RS" sz="1600" dirty="0"/>
              <a:t>а</a:t>
            </a:r>
            <a:r>
              <a:rPr lang="en-US" sz="1600" dirty="0"/>
              <a:t>о</a:t>
            </a:r>
            <a:r>
              <a:rPr lang="sr-Cyrl-RS" sz="1600" dirty="0"/>
              <a:t>, </a:t>
            </a:r>
            <a:r>
              <a:rPr lang="en-US" sz="1600" dirty="0" err="1"/>
              <a:t>чоколада</a:t>
            </a:r>
            <a:r>
              <a:rPr lang="en-US" sz="1600" dirty="0"/>
              <a:t>, </a:t>
            </a:r>
            <a:r>
              <a:rPr lang="en-US" sz="1600" dirty="0" err="1"/>
              <a:t>карамел</a:t>
            </a:r>
            <a:r>
              <a:rPr lang="en-US" sz="1600" dirty="0"/>
              <a:t>, </a:t>
            </a:r>
            <a:r>
              <a:rPr lang="en-US" sz="1600" dirty="0" err="1"/>
              <a:t>дуван</a:t>
            </a:r>
            <a:r>
              <a:rPr lang="en-US" sz="1600" dirty="0"/>
              <a:t> </a:t>
            </a:r>
          </a:p>
          <a:p>
            <a:pPr lvl="0"/>
            <a:r>
              <a:rPr lang="en-US" sz="1600" b="1" dirty="0" err="1"/>
              <a:t>мине</a:t>
            </a:r>
            <a:r>
              <a:rPr lang="sr-Cyrl-RS" sz="1600" b="1" dirty="0"/>
              <a:t>р</a:t>
            </a:r>
            <a:r>
              <a:rPr lang="en-US" sz="1600" b="1" dirty="0" err="1"/>
              <a:t>ални</a:t>
            </a:r>
            <a:r>
              <a:rPr lang="en-US" sz="1600" b="1" dirty="0"/>
              <a:t> </a:t>
            </a:r>
            <a:r>
              <a:rPr lang="sr-Cyrl-RS" sz="1600" b="1" dirty="0"/>
              <a:t>мириси</a:t>
            </a:r>
            <a:r>
              <a:rPr lang="sr-Cyrl-RS" sz="1600" dirty="0"/>
              <a:t>: </a:t>
            </a:r>
            <a:r>
              <a:rPr lang="en-US" sz="1600" dirty="0" err="1"/>
              <a:t>катран</a:t>
            </a:r>
            <a:r>
              <a:rPr lang="en-US" sz="1600" dirty="0"/>
              <a:t> </a:t>
            </a:r>
            <a:r>
              <a:rPr lang="en-US" sz="1600" dirty="0" err="1"/>
              <a:t>или</a:t>
            </a:r>
            <a:r>
              <a:rPr lang="en-US" sz="1600" dirty="0"/>
              <a:t> </a:t>
            </a:r>
            <a:r>
              <a:rPr lang="en-US" sz="1600" dirty="0" err="1"/>
              <a:t>битумен</a:t>
            </a:r>
            <a:r>
              <a:rPr lang="en-US" sz="1600" dirty="0"/>
              <a:t>, </a:t>
            </a:r>
            <a:r>
              <a:rPr lang="en-US" sz="1600" dirty="0" err="1"/>
              <a:t>кремен</a:t>
            </a:r>
            <a:r>
              <a:rPr lang="sr-Cyrl-RS" sz="1600" dirty="0"/>
              <a:t>, </a:t>
            </a:r>
            <a:r>
              <a:rPr lang="en-US" sz="1600" dirty="0" err="1"/>
              <a:t>барут</a:t>
            </a:r>
            <a:r>
              <a:rPr lang="en-US" sz="1600" dirty="0"/>
              <a:t>, </a:t>
            </a:r>
            <a:r>
              <a:rPr lang="en-US" sz="1600" dirty="0" err="1"/>
              <a:t>графит</a:t>
            </a:r>
            <a:r>
              <a:rPr lang="en-US" sz="1600" dirty="0"/>
              <a:t> </a:t>
            </a:r>
            <a:endParaRPr lang="sr-Cyrl-RS" sz="1600" dirty="0" smtClean="0"/>
          </a:p>
          <a:p>
            <a:pPr lvl="0"/>
            <a:endParaRPr lang="sr-Cyrl-RS" sz="1600" dirty="0"/>
          </a:p>
          <a:p>
            <a:pPr lvl="0"/>
            <a:endParaRPr lang="en-US" sz="1600" dirty="0"/>
          </a:p>
          <a:p>
            <a:pPr marL="0" indent="0">
              <a:buNone/>
            </a:pPr>
            <a:endParaRPr lang="en-US" dirty="0"/>
          </a:p>
        </p:txBody>
      </p:sp>
      <p:pic>
        <p:nvPicPr>
          <p:cNvPr id="5" name="Picture 4" descr="Top 100 Aromas in Wine – A to Z - Social Vignerons"/>
          <p:cNvPicPr/>
          <p:nvPr/>
        </p:nvPicPr>
        <p:blipFill rotWithShape="1">
          <a:blip r:embed="rId2" cstate="email">
            <a:extLst>
              <a:ext uri="{28A0092B-C50C-407E-A947-70E740481C1C}">
                <a14:useLocalDpi xmlns:a14="http://schemas.microsoft.com/office/drawing/2010/main"/>
              </a:ext>
            </a:extLst>
          </a:blip>
          <a:srcRect/>
          <a:stretch/>
        </p:blipFill>
        <p:spPr bwMode="auto">
          <a:xfrm>
            <a:off x="1478280" y="3276600"/>
            <a:ext cx="6096000" cy="28956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905173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
            <a:ext cx="8686799" cy="6324600"/>
          </a:xfrm>
        </p:spPr>
        <p:txBody>
          <a:bodyPr/>
          <a:lstStyle/>
          <a:p>
            <a:pPr marL="0" indent="0" algn="ctr">
              <a:lnSpc>
                <a:spcPct val="250000"/>
              </a:lnSpc>
              <a:buNone/>
            </a:pPr>
            <a:r>
              <a:rPr lang="sr-Cyrl-RS" b="1" dirty="0" smtClean="0"/>
              <a:t>Густативна </a:t>
            </a:r>
            <a:r>
              <a:rPr lang="sr-Cyrl-RS" b="1" dirty="0"/>
              <a:t>фаза сензорног оцењивања </a:t>
            </a:r>
            <a:r>
              <a:rPr lang="sr-Cyrl-RS" b="1" dirty="0" smtClean="0"/>
              <a:t>вина</a:t>
            </a:r>
            <a:endParaRPr lang="en-US" b="1" dirty="0"/>
          </a:p>
          <a:p>
            <a:pPr algn="just"/>
            <a:r>
              <a:rPr lang="sr-Cyrl-RS" sz="1400" dirty="0"/>
              <a:t>Ова фаза сензорног оцењивања заснива се на сензацијама које се детектују након уношења мањег гутљаја вина помоћу рецептора за укус (густаторних рецептора) смештених на језику и у усној дупљи (на служокожи ждрела, по површини непца, на епиглотису</a:t>
            </a:r>
            <a:r>
              <a:rPr lang="sr-Cyrl-RS" sz="1400" dirty="0" smtClean="0"/>
              <a:t>).</a:t>
            </a:r>
            <a:endParaRPr lang="en-US" sz="1400" b="1" dirty="0"/>
          </a:p>
        </p:txBody>
      </p:sp>
      <p:pic>
        <p:nvPicPr>
          <p:cNvPr id="4" name="Picture 3"/>
          <p:cNvPicPr/>
          <p:nvPr/>
        </p:nvPicPr>
        <p:blipFill rotWithShape="1">
          <a:blip r:embed="rId2" cstate="email">
            <a:extLst>
              <a:ext uri="{28A0092B-C50C-407E-A947-70E740481C1C}">
                <a14:useLocalDpi xmlns:a14="http://schemas.microsoft.com/office/drawing/2010/main"/>
              </a:ext>
            </a:extLst>
          </a:blip>
          <a:srcRect/>
          <a:stretch/>
        </p:blipFill>
        <p:spPr>
          <a:xfrm>
            <a:off x="914400" y="2362200"/>
            <a:ext cx="7086600" cy="3733799"/>
          </a:xfrm>
          <a:prstGeom prst="rect">
            <a:avLst/>
          </a:prstGeom>
        </p:spPr>
      </p:pic>
    </p:spTree>
    <p:extLst>
      <p:ext uri="{BB962C8B-B14F-4D97-AF65-F5344CB8AC3E}">
        <p14:creationId xmlns:p14="http://schemas.microsoft.com/office/powerpoint/2010/main" val="2175814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533400"/>
            <a:ext cx="7408333" cy="5592763"/>
          </a:xfrm>
        </p:spPr>
        <p:txBody>
          <a:bodyPr>
            <a:normAutofit/>
          </a:bodyPr>
          <a:lstStyle/>
          <a:p>
            <a:pPr algn="just"/>
            <a:r>
              <a:rPr lang="en-US" sz="1600" dirty="0" err="1" smtClean="0"/>
              <a:t>Детаљном</a:t>
            </a:r>
            <a:r>
              <a:rPr lang="en-US" sz="1600" dirty="0" smtClean="0"/>
              <a:t> </a:t>
            </a:r>
            <a:r>
              <a:rPr lang="en-US" sz="1600" dirty="0" err="1"/>
              <a:t>анализом</a:t>
            </a:r>
            <a:r>
              <a:rPr lang="en-US" sz="1600" dirty="0"/>
              <a:t> </a:t>
            </a:r>
            <a:r>
              <a:rPr lang="en-US" sz="1600" dirty="0" err="1"/>
              <a:t>расположивих</a:t>
            </a:r>
            <a:r>
              <a:rPr lang="en-US" sz="1600" dirty="0"/>
              <a:t> </a:t>
            </a:r>
            <a:r>
              <a:rPr lang="sr-Cyrl-RS" sz="1600" dirty="0"/>
              <a:t>средстава</a:t>
            </a:r>
            <a:r>
              <a:rPr lang="en-US" sz="1600" dirty="0"/>
              <a:t> </a:t>
            </a:r>
            <a:r>
              <a:rPr lang="en-US" sz="1600" dirty="0" err="1"/>
              <a:t>за</a:t>
            </a:r>
            <a:r>
              <a:rPr lang="en-US" sz="1600" dirty="0"/>
              <a:t> </a:t>
            </a:r>
            <a:r>
              <a:rPr lang="en-US" sz="1600" dirty="0" err="1"/>
              <a:t>бржи</a:t>
            </a:r>
            <a:r>
              <a:rPr lang="en-US" sz="1600" dirty="0"/>
              <a:t> </a:t>
            </a:r>
            <a:r>
              <a:rPr lang="en-US" sz="1600" dirty="0" err="1"/>
              <a:t>економски</a:t>
            </a:r>
            <a:r>
              <a:rPr lang="en-US" sz="1600" dirty="0"/>
              <a:t> </a:t>
            </a:r>
            <a:r>
              <a:rPr lang="en-US" sz="1600" dirty="0" err="1"/>
              <a:t>развој</a:t>
            </a:r>
            <a:r>
              <a:rPr lang="en-US" sz="1600" dirty="0"/>
              <a:t> </a:t>
            </a:r>
            <a:r>
              <a:rPr lang="en-US" sz="1600" dirty="0" err="1"/>
              <a:t>Републике</a:t>
            </a:r>
            <a:r>
              <a:rPr lang="en-US" sz="1600" dirty="0"/>
              <a:t> </a:t>
            </a:r>
            <a:r>
              <a:rPr lang="en-US" sz="1600" dirty="0" err="1"/>
              <a:t>Србије</a:t>
            </a:r>
            <a:r>
              <a:rPr lang="en-US" sz="1600" dirty="0"/>
              <a:t>, </a:t>
            </a:r>
            <a:r>
              <a:rPr lang="en-US" sz="1600" dirty="0" err="1"/>
              <a:t>виноградарств</a:t>
            </a:r>
            <a:r>
              <a:rPr lang="sr-Cyrl-RS" sz="1600" dirty="0"/>
              <a:t>о и </a:t>
            </a:r>
            <a:r>
              <a:rPr lang="en-US" sz="1600" dirty="0" err="1"/>
              <a:t>воћарств</a:t>
            </a:r>
            <a:r>
              <a:rPr lang="sr-Cyrl-RS" sz="1600" dirty="0"/>
              <a:t>о </a:t>
            </a:r>
            <a:r>
              <a:rPr lang="en-US" sz="1600" dirty="0" err="1"/>
              <a:t>сматрају</a:t>
            </a:r>
            <a:r>
              <a:rPr lang="en-US" sz="1600" dirty="0"/>
              <a:t> </a:t>
            </a:r>
            <a:r>
              <a:rPr lang="en-US" sz="1600" dirty="0" err="1"/>
              <a:t>се</a:t>
            </a:r>
            <a:r>
              <a:rPr lang="en-US" sz="1600" dirty="0"/>
              <a:t> </a:t>
            </a:r>
            <a:r>
              <a:rPr lang="en-US" sz="1600" dirty="0" err="1"/>
              <a:t>сегментима</a:t>
            </a:r>
            <a:r>
              <a:rPr lang="en-US" sz="1600" dirty="0"/>
              <a:t> </a:t>
            </a:r>
            <a:r>
              <a:rPr lang="en-US" sz="1600" dirty="0" err="1"/>
              <a:t>са</a:t>
            </a:r>
            <a:r>
              <a:rPr lang="en-US" sz="1600" dirty="0"/>
              <a:t> </a:t>
            </a:r>
            <a:r>
              <a:rPr lang="sr-Cyrl-RS" sz="1600" dirty="0"/>
              <a:t>изузетним, али недовољно искоришћеним</a:t>
            </a:r>
            <a:r>
              <a:rPr lang="en-US" sz="1600" dirty="0"/>
              <a:t> </a:t>
            </a:r>
            <a:r>
              <a:rPr lang="en-US" sz="1600" dirty="0" err="1" smtClean="0"/>
              <a:t>потенцијалом</a:t>
            </a:r>
            <a:r>
              <a:rPr lang="en-US" sz="1600" dirty="0" smtClean="0"/>
              <a:t>.</a:t>
            </a:r>
            <a:endParaRPr lang="sr-Cyrl-RS" sz="1600" dirty="0"/>
          </a:p>
          <a:p>
            <a:pPr algn="just"/>
            <a:endParaRPr lang="sr-Cyrl-RS" sz="1600" dirty="0" smtClean="0"/>
          </a:p>
          <a:p>
            <a:pPr algn="just"/>
            <a:r>
              <a:rPr lang="en-US" sz="1600" dirty="0" err="1" smtClean="0"/>
              <a:t>Генерално</a:t>
            </a:r>
            <a:r>
              <a:rPr lang="en-US" sz="1600" dirty="0"/>
              <a:t>, </a:t>
            </a:r>
            <a:r>
              <a:rPr lang="en-US" sz="1600" dirty="0" err="1"/>
              <a:t>као</a:t>
            </a:r>
            <a:r>
              <a:rPr lang="en-US" sz="1600" dirty="0"/>
              <a:t> </a:t>
            </a:r>
            <a:r>
              <a:rPr lang="sr-Cyrl-RS" sz="1600" dirty="0"/>
              <a:t>њихов </a:t>
            </a:r>
            <a:r>
              <a:rPr lang="en-US" sz="1600" dirty="0" err="1"/>
              <a:t>заједнички</a:t>
            </a:r>
            <a:r>
              <a:rPr lang="en-US" sz="1600" dirty="0"/>
              <a:t> </a:t>
            </a:r>
            <a:r>
              <a:rPr lang="en-US" sz="1600" dirty="0" err="1"/>
              <a:t>именилац</a:t>
            </a:r>
            <a:r>
              <a:rPr lang="en-US" sz="1600" dirty="0"/>
              <a:t> </a:t>
            </a:r>
            <a:r>
              <a:rPr lang="en-US" sz="1600" dirty="0" err="1"/>
              <a:t>може</a:t>
            </a:r>
            <a:r>
              <a:rPr lang="en-US" sz="1600" dirty="0"/>
              <a:t> </a:t>
            </a:r>
            <a:r>
              <a:rPr lang="en-US" sz="1600" dirty="0" err="1"/>
              <a:t>се</a:t>
            </a:r>
            <a:r>
              <a:rPr lang="en-US" sz="1600" dirty="0"/>
              <a:t> </a:t>
            </a:r>
            <a:r>
              <a:rPr lang="en-US" sz="1600" dirty="0" err="1"/>
              <a:t>узети</a:t>
            </a:r>
            <a:r>
              <a:rPr lang="en-US" sz="1600" dirty="0"/>
              <a:t> </a:t>
            </a:r>
            <a:r>
              <a:rPr lang="en-US" sz="1600" dirty="0" err="1"/>
              <a:t>производња</a:t>
            </a:r>
            <a:r>
              <a:rPr lang="en-US" sz="1600" dirty="0"/>
              <a:t> </a:t>
            </a:r>
            <a:r>
              <a:rPr lang="en-US" sz="1600" dirty="0" err="1"/>
              <a:t>аутентичних</a:t>
            </a:r>
            <a:r>
              <a:rPr lang="en-US" sz="1600" dirty="0"/>
              <a:t>, </a:t>
            </a:r>
            <a:r>
              <a:rPr lang="en-US" sz="1600" dirty="0" err="1"/>
              <a:t>високо</a:t>
            </a:r>
            <a:r>
              <a:rPr lang="en-US" sz="1600" dirty="0"/>
              <a:t> </a:t>
            </a:r>
            <a:r>
              <a:rPr lang="en-US" sz="1600" dirty="0" err="1"/>
              <a:t>квалитетних</a:t>
            </a:r>
            <a:r>
              <a:rPr lang="en-US" sz="1600" dirty="0"/>
              <a:t> </a:t>
            </a:r>
            <a:r>
              <a:rPr lang="en-US" sz="1600" dirty="0" err="1"/>
              <a:t>производа</a:t>
            </a:r>
            <a:r>
              <a:rPr lang="en-US" sz="1600" dirty="0"/>
              <a:t> </a:t>
            </a:r>
            <a:r>
              <a:rPr lang="en-US" sz="1600" dirty="0" err="1"/>
              <a:t>од</a:t>
            </a:r>
            <a:r>
              <a:rPr lang="en-US" sz="1600" dirty="0"/>
              <a:t> </a:t>
            </a:r>
            <a:r>
              <a:rPr lang="en-US" sz="1600" dirty="0" err="1"/>
              <a:t>домаћих</a:t>
            </a:r>
            <a:r>
              <a:rPr lang="en-US" sz="1600" dirty="0"/>
              <a:t> и </a:t>
            </a:r>
            <a:r>
              <a:rPr lang="en-US" sz="1600" dirty="0" err="1"/>
              <a:t>аутохтоних</a:t>
            </a:r>
            <a:r>
              <a:rPr lang="en-US" sz="1600" dirty="0"/>
              <a:t> </a:t>
            </a:r>
            <a:r>
              <a:rPr lang="en-US" sz="1600" dirty="0" err="1"/>
              <a:t>сорти</a:t>
            </a:r>
            <a:r>
              <a:rPr lang="en-US" sz="1600" dirty="0"/>
              <a:t> </a:t>
            </a:r>
            <a:r>
              <a:rPr lang="en-US" sz="1600" dirty="0" err="1"/>
              <a:t>што</a:t>
            </a:r>
            <a:r>
              <a:rPr lang="en-US" sz="1600" dirty="0"/>
              <a:t> </a:t>
            </a:r>
            <a:r>
              <a:rPr lang="en-US" sz="1600" dirty="0" err="1"/>
              <a:t>би</a:t>
            </a:r>
            <a:r>
              <a:rPr lang="en-US" sz="1600" dirty="0"/>
              <a:t> </a:t>
            </a:r>
            <a:r>
              <a:rPr lang="en-US" sz="1600" dirty="0" err="1"/>
              <a:t>Србију</a:t>
            </a:r>
            <a:r>
              <a:rPr lang="en-US" sz="1600" dirty="0"/>
              <a:t> </a:t>
            </a:r>
            <a:r>
              <a:rPr lang="en-US" sz="1600" dirty="0" err="1"/>
              <a:t>диференцирало</a:t>
            </a:r>
            <a:r>
              <a:rPr lang="en-US" sz="1600" dirty="0"/>
              <a:t> </a:t>
            </a:r>
            <a:r>
              <a:rPr lang="en-US" sz="1600" dirty="0" err="1"/>
              <a:t>од</a:t>
            </a:r>
            <a:r>
              <a:rPr lang="en-US" sz="1600" dirty="0"/>
              <a:t> </a:t>
            </a:r>
            <a:r>
              <a:rPr lang="en-US" sz="1600" dirty="0" err="1"/>
              <a:t>постојеће</a:t>
            </a:r>
            <a:r>
              <a:rPr lang="en-US" sz="1600" dirty="0"/>
              <a:t> и </a:t>
            </a:r>
            <a:r>
              <a:rPr lang="en-US" sz="1600" dirty="0" err="1"/>
              <a:t>потенцијалне</a:t>
            </a:r>
            <a:r>
              <a:rPr lang="en-US" sz="1600" dirty="0"/>
              <a:t> </a:t>
            </a:r>
            <a:r>
              <a:rPr lang="en-US" sz="1600" dirty="0" err="1"/>
              <a:t>конкуренције</a:t>
            </a:r>
            <a:r>
              <a:rPr lang="en-US" sz="1600" dirty="0"/>
              <a:t> </a:t>
            </a:r>
            <a:r>
              <a:rPr lang="en-US" sz="1600" dirty="0" err="1"/>
              <a:t>на</a:t>
            </a:r>
            <a:r>
              <a:rPr lang="en-US" sz="1600" dirty="0"/>
              <a:t> </a:t>
            </a:r>
            <a:r>
              <a:rPr lang="en-US" sz="1600" dirty="0" err="1"/>
              <a:t>међународном</a:t>
            </a:r>
            <a:r>
              <a:rPr lang="en-US" sz="1600" dirty="0"/>
              <a:t> и </a:t>
            </a:r>
            <a:r>
              <a:rPr lang="en-US" sz="1600" dirty="0" err="1"/>
              <a:t>регионалном</a:t>
            </a:r>
            <a:r>
              <a:rPr lang="en-US" sz="1600" dirty="0"/>
              <a:t> </a:t>
            </a:r>
            <a:r>
              <a:rPr lang="en-US" sz="1600" dirty="0" err="1"/>
              <a:t>туристичком</a:t>
            </a:r>
            <a:r>
              <a:rPr lang="en-US" sz="1600" dirty="0"/>
              <a:t> </a:t>
            </a:r>
            <a:r>
              <a:rPr lang="en-US" sz="1600" dirty="0" err="1"/>
              <a:t>тржиш</a:t>
            </a:r>
            <a:r>
              <a:rPr lang="en-US" sz="1600" dirty="0" err="1" smtClean="0"/>
              <a:t>ту</a:t>
            </a:r>
            <a:r>
              <a:rPr lang="en-US" sz="1600" dirty="0" smtClean="0"/>
              <a:t>.</a:t>
            </a:r>
            <a:endParaRPr lang="sr-Cyrl-RS" sz="1600" dirty="0"/>
          </a:p>
          <a:p>
            <a:pPr algn="just"/>
            <a:endParaRPr lang="sr-Cyrl-RS" sz="1600" dirty="0" smtClean="0"/>
          </a:p>
          <a:p>
            <a:pPr algn="just"/>
            <a:r>
              <a:rPr lang="sr-Cyrl-RS" sz="1600" dirty="0"/>
              <a:t>Последњих година </a:t>
            </a:r>
            <a:r>
              <a:rPr lang="sr-Cyrl-CS" sz="1600" dirty="0"/>
              <a:t>нагло је порасло интересовање за </a:t>
            </a:r>
            <a:r>
              <a:rPr lang="sr-Cyrl-RS" sz="1600" dirty="0"/>
              <a:t>аутентичним винима</a:t>
            </a:r>
            <a:r>
              <a:rPr lang="en-US" sz="1600" dirty="0"/>
              <a:t> </a:t>
            </a:r>
            <a:r>
              <a:rPr lang="en-US" sz="1600" dirty="0" err="1"/>
              <a:t>од</a:t>
            </a:r>
            <a:r>
              <a:rPr lang="en-US" sz="1600" dirty="0"/>
              <a:t> </a:t>
            </a:r>
            <a:r>
              <a:rPr lang="en-US" sz="1600" dirty="0" err="1"/>
              <a:t>аутохтон</a:t>
            </a:r>
            <a:r>
              <a:rPr lang="sr-Cyrl-RS" sz="1600" dirty="0"/>
              <a:t>их</a:t>
            </a:r>
            <a:r>
              <a:rPr lang="en-US" sz="1600" dirty="0"/>
              <a:t> и </a:t>
            </a:r>
            <a:r>
              <a:rPr lang="en-US" sz="1600" dirty="0" err="1"/>
              <a:t>регионалн</a:t>
            </a:r>
            <a:r>
              <a:rPr lang="sr-Cyrl-RS" sz="1600" dirty="0"/>
              <a:t>их</a:t>
            </a:r>
            <a:r>
              <a:rPr lang="en-US" sz="1600" dirty="0"/>
              <a:t> </a:t>
            </a:r>
            <a:r>
              <a:rPr lang="en-US" sz="1600" dirty="0" err="1"/>
              <a:t>сорт</a:t>
            </a:r>
            <a:r>
              <a:rPr lang="sr-Cyrl-RS" sz="1600" dirty="0"/>
              <a:t>и</a:t>
            </a:r>
            <a:r>
              <a:rPr lang="en-US" sz="1600" dirty="0"/>
              <a:t> </a:t>
            </a:r>
            <a:r>
              <a:rPr lang="en-US" sz="1600" dirty="0" err="1"/>
              <a:t>винове</a:t>
            </a:r>
            <a:r>
              <a:rPr lang="en-US" sz="1600" dirty="0"/>
              <a:t> </a:t>
            </a:r>
            <a:r>
              <a:rPr lang="en-US" sz="1600" dirty="0" err="1"/>
              <a:t>лозе</a:t>
            </a:r>
            <a:r>
              <a:rPr lang="en-US" sz="1600" dirty="0"/>
              <a:t> </a:t>
            </a:r>
            <a:r>
              <a:rPr lang="sr-Cyrl-RS" sz="1600" dirty="0"/>
              <a:t>што представља </a:t>
            </a:r>
            <a:r>
              <a:rPr lang="sr-Cyrl-RS" sz="1600" dirty="0" smtClean="0"/>
              <a:t>добар </a:t>
            </a:r>
            <a:r>
              <a:rPr lang="sr-Cyrl-RS" sz="1600" dirty="0"/>
              <a:t>подстрек за развој виноградарства и винарства, али доприноси и </a:t>
            </a:r>
            <a:r>
              <a:rPr lang="en-US" sz="1600" dirty="0" err="1"/>
              <a:t>развој</a:t>
            </a:r>
            <a:r>
              <a:rPr lang="sr-Cyrl-RS" sz="1600" dirty="0"/>
              <a:t>у</a:t>
            </a:r>
            <a:r>
              <a:rPr lang="en-US" sz="1600" dirty="0"/>
              <a:t> </a:t>
            </a:r>
            <a:r>
              <a:rPr lang="en-US" sz="1600" dirty="0" err="1"/>
              <a:t>руралних</a:t>
            </a:r>
            <a:r>
              <a:rPr lang="en-US" sz="1600" dirty="0"/>
              <a:t> </a:t>
            </a:r>
            <a:r>
              <a:rPr lang="en-US" sz="1600" dirty="0" err="1"/>
              <a:t>области</a:t>
            </a:r>
            <a:r>
              <a:rPr lang="sr-Cyrl-RS" sz="1600" dirty="0"/>
              <a:t>, економском напретку и бољем позиционирању Србије као винске и туристичке дестинације</a:t>
            </a:r>
            <a:r>
              <a:rPr lang="sr-Cyrl-RS" sz="1600" dirty="0" smtClean="0"/>
              <a:t>.</a:t>
            </a:r>
          </a:p>
          <a:p>
            <a:pPr algn="just"/>
            <a:endParaRPr lang="sr-Cyrl-RS" sz="1600" dirty="0"/>
          </a:p>
          <a:p>
            <a:pPr algn="just"/>
            <a:r>
              <a:rPr lang="sr-Cyrl-RS" sz="1600" dirty="0"/>
              <a:t>К</a:t>
            </a:r>
            <a:r>
              <a:rPr lang="sr-Cyrl-RS" sz="1600" dirty="0" smtClean="0"/>
              <a:t>ако </a:t>
            </a:r>
            <a:r>
              <a:rPr lang="sr-Cyrl-RS" sz="1600" dirty="0"/>
              <a:t>би природни и неоспорни потенцијал виноградарства био адекватно искоришћен, неопходно је систематски и плански радити на подизању нових засада</a:t>
            </a:r>
            <a:r>
              <a:rPr lang="en-US" sz="1600" dirty="0"/>
              <a:t> </a:t>
            </a:r>
            <a:r>
              <a:rPr lang="en-US" sz="1600" dirty="0" err="1"/>
              <a:t>аутохтоних</a:t>
            </a:r>
            <a:r>
              <a:rPr lang="en-US" sz="1600" dirty="0"/>
              <a:t> </a:t>
            </a:r>
            <a:r>
              <a:rPr lang="en-US" sz="1600" dirty="0" err="1"/>
              <a:t>сорти</a:t>
            </a:r>
            <a:r>
              <a:rPr lang="sr-Cyrl-RS" sz="1600" dirty="0"/>
              <a:t>,</a:t>
            </a:r>
            <a:r>
              <a:rPr lang="en-US" sz="1600" dirty="0"/>
              <a:t> </a:t>
            </a:r>
            <a:r>
              <a:rPr lang="en-US" sz="1600" dirty="0" err="1"/>
              <a:t>контролиса</a:t>
            </a:r>
            <a:r>
              <a:rPr lang="sr-Cyrl-RS" sz="1600" dirty="0"/>
              <a:t>њу и стандардизовању</a:t>
            </a:r>
            <a:r>
              <a:rPr lang="en-US" sz="1600" dirty="0"/>
              <a:t> </a:t>
            </a:r>
            <a:r>
              <a:rPr lang="en-US" sz="1600" dirty="0" err="1"/>
              <a:t>проце</a:t>
            </a:r>
            <a:r>
              <a:rPr lang="sr-Cyrl-RS" sz="1600" dirty="0"/>
              <a:t>са</a:t>
            </a:r>
            <a:r>
              <a:rPr lang="en-US" sz="1600" dirty="0"/>
              <a:t> </a:t>
            </a:r>
            <a:r>
              <a:rPr lang="en-US" sz="1600" dirty="0" err="1"/>
              <a:t>производње</a:t>
            </a:r>
            <a:r>
              <a:rPr lang="sr-Cyrl-RS" sz="1600" dirty="0"/>
              <a:t>, изградњи имиџа и </a:t>
            </a:r>
            <a:r>
              <a:rPr lang="en-US" sz="1600" dirty="0" err="1"/>
              <a:t>јачањ</a:t>
            </a:r>
            <a:r>
              <a:rPr lang="sr-Cyrl-RS" sz="1600" dirty="0"/>
              <a:t>у</a:t>
            </a:r>
            <a:r>
              <a:rPr lang="en-US" sz="1600" dirty="0"/>
              <a:t> </a:t>
            </a:r>
            <a:r>
              <a:rPr lang="en-US" sz="1600" dirty="0" err="1"/>
              <a:t>препознатљивости</a:t>
            </a:r>
            <a:r>
              <a:rPr lang="en-US" sz="1600" dirty="0"/>
              <a:t> </a:t>
            </a:r>
            <a:r>
              <a:rPr lang="en-US" sz="1600" dirty="0" err="1"/>
              <a:t>српских</a:t>
            </a:r>
            <a:r>
              <a:rPr lang="en-US" sz="1600" dirty="0"/>
              <a:t> </a:t>
            </a:r>
            <a:r>
              <a:rPr lang="en-US" sz="1600" dirty="0" err="1"/>
              <a:t>вина</a:t>
            </a:r>
            <a:r>
              <a:rPr lang="sr-Cyrl-RS" sz="1600" dirty="0"/>
              <a:t> кроз брендирање, промоцију и </a:t>
            </a:r>
            <a:r>
              <a:rPr lang="en-US" sz="1600" dirty="0" err="1"/>
              <a:t>укључив</a:t>
            </a:r>
            <a:r>
              <a:rPr lang="sr-Cyrl-RS" sz="1600" dirty="0"/>
              <a:t>ње произвођача</a:t>
            </a:r>
            <a:r>
              <a:rPr lang="en-US" sz="1600" dirty="0"/>
              <a:t>, </a:t>
            </a:r>
            <a:r>
              <a:rPr lang="en-US" sz="1600" dirty="0" err="1"/>
              <a:t>пре</a:t>
            </a:r>
            <a:r>
              <a:rPr lang="en-US" sz="1600" dirty="0"/>
              <a:t> </a:t>
            </a:r>
            <a:r>
              <a:rPr lang="en-US" sz="1600" dirty="0" err="1"/>
              <a:t>свега</a:t>
            </a:r>
            <a:r>
              <a:rPr lang="en-US" sz="1600" dirty="0"/>
              <a:t> </a:t>
            </a:r>
            <a:r>
              <a:rPr lang="en-US" sz="1600" dirty="0" err="1"/>
              <a:t>породичних</a:t>
            </a:r>
            <a:r>
              <a:rPr lang="en-US" sz="1600" dirty="0"/>
              <a:t>, у </a:t>
            </a:r>
            <a:r>
              <a:rPr lang="en-US" sz="1600" dirty="0" err="1"/>
              <a:t>локалну</a:t>
            </a:r>
            <a:r>
              <a:rPr lang="en-US" sz="1600" dirty="0"/>
              <a:t> </a:t>
            </a:r>
            <a:r>
              <a:rPr lang="en-US" sz="1600" dirty="0" err="1"/>
              <a:t>туристичку</a:t>
            </a:r>
            <a:r>
              <a:rPr lang="en-US" sz="1600" dirty="0"/>
              <a:t> </a:t>
            </a:r>
            <a:r>
              <a:rPr lang="en-US" sz="1600" dirty="0" err="1"/>
              <a:t>понуду</a:t>
            </a:r>
            <a:r>
              <a:rPr lang="en-US" sz="1600" dirty="0"/>
              <a:t>. </a:t>
            </a:r>
            <a:endParaRPr lang="en-US" sz="1600" b="1" dirty="0"/>
          </a:p>
          <a:p>
            <a:pPr algn="just"/>
            <a:endParaRPr lang="sr-Cyrl-RS" sz="1200" dirty="0"/>
          </a:p>
        </p:txBody>
      </p:sp>
    </p:spTree>
    <p:extLst>
      <p:ext uri="{BB962C8B-B14F-4D97-AF65-F5344CB8AC3E}">
        <p14:creationId xmlns:p14="http://schemas.microsoft.com/office/powerpoint/2010/main" val="2757224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
            <a:ext cx="8686799" cy="6324600"/>
          </a:xfrm>
        </p:spPr>
        <p:txBody>
          <a:bodyPr>
            <a:normAutofit/>
          </a:bodyPr>
          <a:lstStyle/>
          <a:p>
            <a:pPr marL="0" indent="0" algn="ctr">
              <a:buNone/>
            </a:pPr>
            <a:endParaRPr lang="sr-Cyrl-RS" sz="2000" b="1" dirty="0" smtClean="0"/>
          </a:p>
          <a:p>
            <a:pPr marL="0" indent="0" algn="ctr">
              <a:buNone/>
            </a:pPr>
            <a:r>
              <a:rPr lang="en-US" sz="2000" b="1" dirty="0" err="1" smtClean="0"/>
              <a:t>Термини</a:t>
            </a:r>
            <a:r>
              <a:rPr lang="en-US" sz="2000" b="1" dirty="0" smtClean="0"/>
              <a:t> </a:t>
            </a:r>
            <a:r>
              <a:rPr lang="en-US" sz="2000" b="1" dirty="0" err="1"/>
              <a:t>за</a:t>
            </a:r>
            <a:r>
              <a:rPr lang="en-US" sz="2000" b="1" dirty="0"/>
              <a:t> </a:t>
            </a:r>
            <a:r>
              <a:rPr lang="en-US" sz="2000" b="1" dirty="0" err="1"/>
              <a:t>описивање</a:t>
            </a:r>
            <a:r>
              <a:rPr lang="en-US" sz="2000" b="1" dirty="0"/>
              <a:t> </a:t>
            </a:r>
            <a:r>
              <a:rPr lang="sr-Cyrl-RS" sz="2000" b="1" dirty="0"/>
              <a:t>густативних карактеристика</a:t>
            </a:r>
            <a:r>
              <a:rPr lang="en-US" sz="2000" b="1" dirty="0"/>
              <a:t> </a:t>
            </a:r>
            <a:r>
              <a:rPr lang="en-US" sz="2000" b="1" dirty="0" err="1" smtClean="0"/>
              <a:t>вина</a:t>
            </a:r>
            <a:endParaRPr lang="sr-Cyrl-RS" sz="2000" b="1" dirty="0" smtClean="0"/>
          </a:p>
          <a:p>
            <a:pPr marL="0" indent="0" algn="ctr">
              <a:buNone/>
            </a:pPr>
            <a:endParaRPr lang="sr-Cyrl-RS" sz="1000" b="1" dirty="0" smtClean="0"/>
          </a:p>
          <a:p>
            <a:pPr marL="0" indent="0">
              <a:buNone/>
            </a:pPr>
            <a:r>
              <a:rPr lang="sr-Latn-RS" sz="2000" dirty="0"/>
              <a:t>Чулом укуса се могу препознати и осетити густативни опажаји који се могу описати појединачним или комбинацијом термина који се односе </a:t>
            </a:r>
            <a:r>
              <a:rPr lang="sr-Latn-RS" sz="2000" dirty="0" smtClean="0"/>
              <a:t>на</a:t>
            </a:r>
            <a:r>
              <a:rPr lang="sr-Cyrl-RS" sz="2000" dirty="0" smtClean="0"/>
              <a:t>:</a:t>
            </a:r>
            <a:r>
              <a:rPr lang="sr-Latn-RS" sz="2000" dirty="0" smtClean="0"/>
              <a:t> </a:t>
            </a:r>
            <a:endParaRPr lang="sr-Cyrl-RS" sz="2000" dirty="0" smtClean="0"/>
          </a:p>
          <a:p>
            <a:pPr>
              <a:buFont typeface="Wingdings" pitchFamily="2" charset="2"/>
              <a:buChar char="Ø"/>
            </a:pPr>
            <a:r>
              <a:rPr lang="sr-Latn-RS" sz="2000" dirty="0" smtClean="0"/>
              <a:t>структуру </a:t>
            </a:r>
            <a:r>
              <a:rPr lang="sr-Latn-RS" sz="2000" dirty="0"/>
              <a:t>(пунo, срeдњe пуно, лaгaнo и слично) </a:t>
            </a:r>
            <a:endParaRPr lang="sr-Cyrl-RS" sz="2000" dirty="0" smtClean="0"/>
          </a:p>
          <a:p>
            <a:pPr>
              <a:buFont typeface="Wingdings" pitchFamily="2" charset="2"/>
              <a:buChar char="Ø"/>
            </a:pPr>
            <a:r>
              <a:rPr lang="sr-Latn-RS" sz="2000" dirty="0" smtClean="0"/>
              <a:t>хармоничхост </a:t>
            </a:r>
            <a:r>
              <a:rPr lang="sr-Latn-RS" sz="2000" dirty="0"/>
              <a:t>(хaрмoничнo, урaвнoтeжeнo, нeурaвнoтeжeнo), </a:t>
            </a:r>
            <a:endParaRPr lang="sr-Cyrl-RS" sz="2000" dirty="0" smtClean="0"/>
          </a:p>
          <a:p>
            <a:pPr>
              <a:buFont typeface="Wingdings" pitchFamily="2" charset="2"/>
              <a:buChar char="Ø"/>
            </a:pPr>
            <a:r>
              <a:rPr lang="sr-Latn-RS" sz="2000" dirty="0" smtClean="0"/>
              <a:t>интензитет </a:t>
            </a:r>
            <a:r>
              <a:rPr lang="sr-Latn-RS" sz="2000" dirty="0"/>
              <a:t>(добар, средњи, слаб, изветрело). </a:t>
            </a:r>
            <a:endParaRPr lang="sr-Cyrl-RS" sz="2000" dirty="0" smtClean="0"/>
          </a:p>
          <a:p>
            <a:pPr marL="0" indent="0">
              <a:buNone/>
            </a:pPr>
            <a:r>
              <a:rPr lang="sr-Latn-RS" sz="2000" dirty="0" smtClean="0"/>
              <a:t>Код </a:t>
            </a:r>
            <a:r>
              <a:rPr lang="sr-Latn-RS" sz="2000" dirty="0"/>
              <a:t>густативног опажаја општих карактеристика равнотеже и садржаја неких компоненти, вина се могу описати </a:t>
            </a:r>
            <a:r>
              <a:rPr lang="sr-Latn-RS" sz="2000" dirty="0" smtClean="0"/>
              <a:t>према</a:t>
            </a:r>
            <a:r>
              <a:rPr lang="sr-Cyrl-RS" sz="2000" dirty="0" smtClean="0"/>
              <a:t>:</a:t>
            </a:r>
          </a:p>
          <a:p>
            <a:pPr>
              <a:buFont typeface="Wingdings" pitchFamily="2" charset="2"/>
              <a:buChar char="Ø"/>
            </a:pPr>
            <a:r>
              <a:rPr lang="sr-Latn-RS" sz="2000" dirty="0" smtClean="0"/>
              <a:t> </a:t>
            </a:r>
            <a:r>
              <a:rPr lang="sr-Latn-RS" sz="2000" dirty="0"/>
              <a:t>садржају алкохола (жaрeћe, јако, слабо...), </a:t>
            </a:r>
            <a:endParaRPr lang="sr-Cyrl-RS" sz="2000" dirty="0" smtClean="0"/>
          </a:p>
          <a:p>
            <a:pPr>
              <a:buFont typeface="Wingdings" pitchFamily="2" charset="2"/>
              <a:buChar char="Ø"/>
            </a:pPr>
            <a:r>
              <a:rPr lang="sr-Latn-RS" sz="2000" dirty="0" smtClean="0"/>
              <a:t>садржају </a:t>
            </a:r>
            <a:r>
              <a:rPr lang="sr-Latn-RS" sz="2000" dirty="0"/>
              <a:t>киселина (кисeлo, са израженим киселинама, живo, извeтрeлo</a:t>
            </a:r>
            <a:r>
              <a:rPr lang="sr-Cyrl-RS" sz="2000" dirty="0"/>
              <a:t>, тупо</a:t>
            </a:r>
            <a:r>
              <a:rPr lang="sr-Latn-RS" sz="2000" dirty="0"/>
              <a:t> и слично), </a:t>
            </a:r>
            <a:endParaRPr lang="sr-Cyrl-RS" sz="2000" dirty="0" smtClean="0"/>
          </a:p>
          <a:p>
            <a:pPr>
              <a:buFont typeface="Wingdings" pitchFamily="2" charset="2"/>
              <a:buChar char="Ø"/>
            </a:pPr>
            <a:r>
              <a:rPr lang="sr-Latn-RS" sz="2000" dirty="0" smtClean="0"/>
              <a:t>сласти </a:t>
            </a:r>
            <a:r>
              <a:rPr lang="sr-Latn-RS" sz="2000" dirty="0"/>
              <a:t>(прeслaткo, слатко, полусуво, суво) и </a:t>
            </a:r>
            <a:endParaRPr lang="sr-Cyrl-RS" sz="2000" dirty="0" smtClean="0"/>
          </a:p>
          <a:p>
            <a:pPr>
              <a:buFont typeface="Wingdings" pitchFamily="2" charset="2"/>
              <a:buChar char="Ø"/>
            </a:pPr>
            <a:r>
              <a:rPr lang="sr-Latn-RS" sz="2000" dirty="0" smtClean="0"/>
              <a:t>горчине </a:t>
            </a:r>
            <a:r>
              <a:rPr lang="sr-Latn-RS" sz="2000" dirty="0"/>
              <a:t>(изражена, приметна, пријатна</a:t>
            </a:r>
            <a:r>
              <a:rPr lang="sr-Latn-RS" sz="2000" dirty="0" smtClean="0"/>
              <a:t>)</a:t>
            </a:r>
            <a:r>
              <a:rPr lang="sr-Cyrl-RS" sz="2000" dirty="0" smtClean="0"/>
              <a:t>.</a:t>
            </a:r>
          </a:p>
          <a:p>
            <a:pPr marL="0" indent="0">
              <a:buNone/>
            </a:pPr>
            <a:r>
              <a:rPr lang="sr-Cyrl-RS" sz="2000" dirty="0"/>
              <a:t>Д</a:t>
            </a:r>
            <a:r>
              <a:rPr lang="sr-Latn-RS" sz="2000" dirty="0" smtClean="0"/>
              <a:t>ок </a:t>
            </a:r>
            <a:r>
              <a:rPr lang="sr-Latn-RS" sz="2000" dirty="0"/>
              <a:t>се према опажају додира могу описати „бaршунaстo”, „мeкaнo”, „зaoкружeнo”, „тeкстурнo”, „рaвнo”, „грубo”, „тaнинскo”, „oпoрo”, „oштрo”, „тврдo”, „aгрeсивнo” и слично.</a:t>
            </a:r>
            <a:endParaRPr lang="en-US" sz="2000" b="1" dirty="0"/>
          </a:p>
          <a:p>
            <a:pPr marL="0" indent="0">
              <a:buNone/>
            </a:pPr>
            <a:endParaRPr lang="en-US" sz="2000" dirty="0"/>
          </a:p>
        </p:txBody>
      </p:sp>
    </p:spTree>
    <p:extLst>
      <p:ext uri="{BB962C8B-B14F-4D97-AF65-F5344CB8AC3E}">
        <p14:creationId xmlns:p14="http://schemas.microsoft.com/office/powerpoint/2010/main" val="11877532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457200"/>
            <a:ext cx="8382000" cy="6400800"/>
          </a:xfrm>
        </p:spPr>
        <p:txBody>
          <a:bodyPr>
            <a:normAutofit fontScale="70000" lnSpcReduction="20000"/>
          </a:bodyPr>
          <a:lstStyle/>
          <a:p>
            <a:pPr marL="0" indent="0" algn="ctr">
              <a:buNone/>
            </a:pPr>
            <a:r>
              <a:rPr lang="sr-Cyrl-RS" sz="3400" b="1" dirty="0"/>
              <a:t>Квантификација резултата</a:t>
            </a:r>
            <a:endParaRPr lang="en-US" sz="3400" b="1" dirty="0"/>
          </a:p>
          <a:p>
            <a:pPr marL="0" indent="0" algn="just">
              <a:buNone/>
            </a:pPr>
            <a:r>
              <a:rPr lang="sr-Cyrl-RS" b="1" dirty="0"/>
              <a:t> </a:t>
            </a:r>
            <a:endParaRPr lang="en-US" b="1" dirty="0"/>
          </a:p>
          <a:p>
            <a:pPr algn="just"/>
            <a:r>
              <a:rPr lang="sr-Cyrl-RS" dirty="0"/>
              <a:t>Како би се oдрeдиo нивo квaлитeтa винa током сензорног оцењивања, односно дегустације, неопходна је кванификација опажаја сензорних оцењивача и дегустатора. За квантификовање резултата користе се картони (оценски листићи) за сензорно оцењивање који треба да буду прилагођени винима која се оцењују. Ови картони (листе) морају бити у складу са Правилником о поступку и методама сензорног оцењивања вина, начину обуке и провере стручне оспособљености сензорних оцењивача, али по потреби, а у складу са предлогом председника Панела, односно председника Комисије, могу бити мало модификоване</a:t>
            </a:r>
            <a:r>
              <a:rPr lang="sr-Cyrl-RS" dirty="0" smtClean="0"/>
              <a:t>.</a:t>
            </a:r>
          </a:p>
          <a:p>
            <a:pPr marL="0" indent="0" algn="just">
              <a:buNone/>
            </a:pPr>
            <a:endParaRPr lang="en-US" b="1" dirty="0"/>
          </a:p>
          <a:p>
            <a:pPr algn="just"/>
            <a:r>
              <a:rPr lang="sr-Cyrl-RS" dirty="0"/>
              <a:t>Како би се применом стaтистичких мeтoда обраде података мoглe ублажити евентуалне грeшкe оцењивача или нeдoстaци приликом оцењивања и добила валидна просечна оцена квалитета вина, неопходно је да се оцењивање изврши од стране више сензорних оцењивача у оквиру Панела, односно Комисије (у непарном броју</a:t>
            </a:r>
            <a:r>
              <a:rPr lang="sr-Cyrl-RS" dirty="0" smtClean="0"/>
              <a:t>).</a:t>
            </a:r>
          </a:p>
          <a:p>
            <a:pPr algn="just"/>
            <a:endParaRPr lang="en-US" b="1" dirty="0"/>
          </a:p>
          <a:p>
            <a:pPr algn="just"/>
            <a:r>
              <a:rPr lang="sr-Cyrl-RS" dirty="0"/>
              <a:t>При сензорном оцењивању сензорни оцењивачи користе дескриптивне или нумеричке мерне скале у циљу добијања конкретних и упоредивих резултата. </a:t>
            </a:r>
            <a:endParaRPr lang="sr-Cyrl-RS" dirty="0" smtClean="0"/>
          </a:p>
          <a:p>
            <a:pPr algn="just"/>
            <a:endParaRPr lang="en-US" b="1" dirty="0"/>
          </a:p>
          <a:p>
            <a:pPr algn="just"/>
            <a:r>
              <a:rPr lang="sr-Cyrl-RS" dirty="0"/>
              <a:t>Као дескриптивна мерна скала користе се дефиниције: „неприхватљиво”, „минимално прихватљиво”, „прихватљиво”, „просечно”, „добро”, „врло добро”, „одлично” и „изврсно”. Док се код нумеричке мерне скале, а у складу са дескриптивном мерном скалом користе бројеви од 0 до 10. Нумеричка мерна скала предвиђа да је максималан број поена које једно вине може добити 100. </a:t>
            </a:r>
            <a:endParaRPr lang="en-US" b="1" dirty="0"/>
          </a:p>
        </p:txBody>
      </p:sp>
    </p:spTree>
    <p:extLst>
      <p:ext uri="{BB962C8B-B14F-4D97-AF65-F5344CB8AC3E}">
        <p14:creationId xmlns:p14="http://schemas.microsoft.com/office/powerpoint/2010/main" val="17950243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r>
              <a:rPr lang="sr-Cyrl-RS" dirty="0"/>
              <a:t>У оквиру </a:t>
            </a:r>
            <a:r>
              <a:rPr lang="sr-Cyrl-RS" dirty="0" smtClean="0"/>
              <a:t>пројекта </a:t>
            </a:r>
            <a:r>
              <a:rPr lang="sr-Cyrl-RS" dirty="0"/>
              <a:t>„УСТАНОВЉЕЊЕ И ОСНАЖИВАЊЕ НАЦИОНАЛНОГ БРЕНДА ВИНА ПРОКУПАЦ И РАКИЈЕ ШЉИВОВИЦЕ КРОЗ КОЛАБОРАЦИЈУ НАУКЕ И ПРАКСЕ“ прикупљено је и подвргнуто сензорној анализи 30 комерцијално доступних Прокупац вина чији је списак заједно са информацијама о виноградарском рејону, виногорју и години бербе сумиран у Табели 1.</a:t>
            </a:r>
            <a:endParaRPr lang="en-US" b="1" dirty="0"/>
          </a:p>
          <a:p>
            <a:endParaRPr lang="en-US" dirty="0"/>
          </a:p>
        </p:txBody>
      </p:sp>
      <p:sp>
        <p:nvSpPr>
          <p:cNvPr id="3" name="Title 2"/>
          <p:cNvSpPr>
            <a:spLocks noGrp="1"/>
          </p:cNvSpPr>
          <p:nvPr>
            <p:ph type="title"/>
          </p:nvPr>
        </p:nvSpPr>
        <p:spPr/>
        <p:txBody>
          <a:bodyPr>
            <a:normAutofit fontScale="90000"/>
          </a:bodyPr>
          <a:lstStyle/>
          <a:p>
            <a:r>
              <a:rPr lang="sr-Cyrl-RS" b="1" dirty="0"/>
              <a:t>Резултати сензорне алнализе вина Прокупац</a:t>
            </a:r>
            <a:endParaRPr lang="en-US" dirty="0"/>
          </a:p>
        </p:txBody>
      </p:sp>
    </p:spTree>
    <p:extLst>
      <p:ext uri="{BB962C8B-B14F-4D97-AF65-F5344CB8AC3E}">
        <p14:creationId xmlns:p14="http://schemas.microsoft.com/office/powerpoint/2010/main" val="25262863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9016" y="152400"/>
            <a:ext cx="7543800" cy="338554"/>
          </a:xfrm>
          <a:prstGeom prst="rect">
            <a:avLst/>
          </a:prstGeom>
        </p:spPr>
        <p:txBody>
          <a:bodyPr wrap="square">
            <a:spAutoFit/>
          </a:bodyPr>
          <a:lstStyle/>
          <a:p>
            <a:r>
              <a:rPr lang="sr-Cyrl-RS" sz="1600" b="1" dirty="0">
                <a:solidFill>
                  <a:schemeClr val="tx2"/>
                </a:solidFill>
              </a:rPr>
              <a:t>Табела 1. – Вина Прокупац подвргнута сензорној анализи</a:t>
            </a:r>
            <a:endParaRPr lang="en-US" sz="1600" b="1" dirty="0">
              <a:solidFill>
                <a:schemeClr val="tx2"/>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37819524"/>
              </p:ext>
            </p:extLst>
          </p:nvPr>
        </p:nvGraphicFramePr>
        <p:xfrm>
          <a:off x="228601" y="567155"/>
          <a:ext cx="8686798" cy="5815152"/>
        </p:xfrm>
        <a:graphic>
          <a:graphicData uri="http://schemas.openxmlformats.org/drawingml/2006/table">
            <a:tbl>
              <a:tblPr firstRow="1" firstCol="1" bandRow="1">
                <a:tableStyleId>{5C22544A-7EE6-4342-B048-85BDC9FD1C3A}</a:tableStyleId>
              </a:tblPr>
              <a:tblGrid>
                <a:gridCol w="2071456"/>
                <a:gridCol w="1703420"/>
                <a:gridCol w="2071456"/>
                <a:gridCol w="2071456"/>
                <a:gridCol w="769010"/>
              </a:tblGrid>
              <a:tr h="155456">
                <a:tc>
                  <a:txBody>
                    <a:bodyPr/>
                    <a:lstStyle/>
                    <a:p>
                      <a:pPr algn="l">
                        <a:lnSpc>
                          <a:spcPct val="115000"/>
                        </a:lnSpc>
                        <a:spcAft>
                          <a:spcPts val="0"/>
                        </a:spcAft>
                      </a:pPr>
                      <a:r>
                        <a:rPr lang="sr-Cyrl-RS" sz="900" dirty="0">
                          <a:effectLst/>
                        </a:rPr>
                        <a:t>Рејон</a:t>
                      </a:r>
                      <a:endParaRPr lang="en-US" sz="1000" b="1" dirty="0">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sr-Cyrl-RS" sz="900">
                          <a:effectLst/>
                        </a:rPr>
                        <a:t>Виногорје</a:t>
                      </a:r>
                      <a:endParaRPr lang="en-US" sz="1000" b="1">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sr-Cyrl-RS" sz="900">
                          <a:effectLst/>
                        </a:rPr>
                        <a:t>Винарија</a:t>
                      </a:r>
                      <a:endParaRPr lang="en-US" sz="1000" b="1">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sr-Cyrl-RS" sz="900">
                          <a:effectLst/>
                        </a:rPr>
                        <a:t>Вино</a:t>
                      </a:r>
                      <a:endParaRPr lang="en-US" sz="1000" b="1">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sr-Cyrl-RS" sz="900">
                          <a:effectLst/>
                        </a:rPr>
                        <a:t>Берба</a:t>
                      </a:r>
                      <a:endParaRPr lang="en-US" sz="1000" b="1">
                        <a:solidFill>
                          <a:srgbClr val="082A75"/>
                        </a:solidFill>
                        <a:effectLst/>
                        <a:latin typeface="Calibri"/>
                        <a:ea typeface="MS Mincho"/>
                        <a:cs typeface="Times New Roman"/>
                      </a:endParaRPr>
                    </a:p>
                  </a:txBody>
                  <a:tcPr marL="50537" marR="50537" marT="0" marB="0" anchor="ctr"/>
                </a:tc>
              </a:tr>
              <a:tr h="155456">
                <a:tc rowSpan="19">
                  <a:txBody>
                    <a:bodyPr/>
                    <a:lstStyle/>
                    <a:p>
                      <a:pPr algn="l">
                        <a:lnSpc>
                          <a:spcPct val="115000"/>
                        </a:lnSpc>
                        <a:spcAft>
                          <a:spcPts val="0"/>
                        </a:spcAft>
                      </a:pPr>
                      <a:r>
                        <a:rPr lang="sr-Cyrl-RS" sz="900" dirty="0">
                          <a:effectLst/>
                        </a:rPr>
                        <a:t>Три Мораве</a:t>
                      </a:r>
                      <a:endParaRPr lang="en-US" sz="1000" b="1" dirty="0">
                        <a:solidFill>
                          <a:srgbClr val="082A75"/>
                        </a:solidFill>
                        <a:effectLst/>
                        <a:latin typeface="Calibri"/>
                        <a:ea typeface="MS Mincho"/>
                        <a:cs typeface="Times New Roman"/>
                      </a:endParaRPr>
                    </a:p>
                  </a:txBody>
                  <a:tcPr marL="50537" marR="50537" marT="0" marB="0" anchor="ctr"/>
                </a:tc>
                <a:tc rowSpan="13">
                  <a:txBody>
                    <a:bodyPr/>
                    <a:lstStyle/>
                    <a:p>
                      <a:pPr algn="l">
                        <a:lnSpc>
                          <a:spcPct val="115000"/>
                        </a:lnSpc>
                        <a:spcAft>
                          <a:spcPts val="0"/>
                        </a:spcAft>
                      </a:pPr>
                      <a:r>
                        <a:rPr lang="sr-Cyrl-RS" sz="900">
                          <a:effectLst/>
                        </a:rPr>
                        <a:t>Жупско</a:t>
                      </a:r>
                      <a:endParaRPr lang="en-US" sz="1000" b="1">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sr-Cyrl-RS" sz="900">
                          <a:effectLst/>
                        </a:rPr>
                        <a:t>Подрум Ботуњац</a:t>
                      </a:r>
                      <a:endParaRPr lang="en-US" sz="1000" b="1">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en-US" sz="900">
                          <a:effectLst/>
                        </a:rPr>
                        <a:t>SVETI GRAL</a:t>
                      </a:r>
                      <a:endParaRPr lang="en-US" sz="1000" b="1">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en-US" sz="900">
                          <a:effectLst/>
                        </a:rPr>
                        <a:t>2018</a:t>
                      </a:r>
                      <a:endParaRPr lang="en-US" sz="1000" b="1">
                        <a:solidFill>
                          <a:srgbClr val="082A75"/>
                        </a:solidFill>
                        <a:effectLst/>
                        <a:latin typeface="Calibri"/>
                        <a:ea typeface="MS Mincho"/>
                        <a:cs typeface="Times New Roman"/>
                      </a:endParaRPr>
                    </a:p>
                  </a:txBody>
                  <a:tcPr marL="50537" marR="50537" marT="0" marB="0" anchor="ctr"/>
                </a:tc>
              </a:tr>
              <a:tr h="155456">
                <a:tc vMerge="1">
                  <a:txBody>
                    <a:bodyPr/>
                    <a:lstStyle/>
                    <a:p>
                      <a:endParaRPr lang="en-US"/>
                    </a:p>
                  </a:txBody>
                  <a:tcPr/>
                </a:tc>
                <a:tc vMerge="1">
                  <a:txBody>
                    <a:bodyPr/>
                    <a:lstStyle/>
                    <a:p>
                      <a:endParaRPr lang="en-US"/>
                    </a:p>
                  </a:txBody>
                  <a:tcPr/>
                </a:tc>
                <a:tc>
                  <a:txBody>
                    <a:bodyPr/>
                    <a:lstStyle/>
                    <a:p>
                      <a:pPr algn="l">
                        <a:lnSpc>
                          <a:spcPct val="115000"/>
                        </a:lnSpc>
                        <a:spcAft>
                          <a:spcPts val="0"/>
                        </a:spcAft>
                      </a:pPr>
                      <a:r>
                        <a:rPr lang="sr-Cyrl-RS" sz="900">
                          <a:effectLst/>
                        </a:rPr>
                        <a:t>Будимир</a:t>
                      </a:r>
                      <a:endParaRPr lang="en-US" sz="1000" b="1">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en-US" sz="900">
                          <a:effectLst/>
                        </a:rPr>
                        <a:t>Prokupac boje </a:t>
                      </a:r>
                      <a:r>
                        <a:rPr lang="sr-Latn-RS" sz="900">
                          <a:effectLst/>
                        </a:rPr>
                        <a:t>L</a:t>
                      </a:r>
                      <a:r>
                        <a:rPr lang="en-US" sz="900">
                          <a:effectLst/>
                        </a:rPr>
                        <a:t>ILA</a:t>
                      </a:r>
                      <a:endParaRPr lang="en-US" sz="1000" b="1">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en-US" sz="900">
                          <a:effectLst/>
                        </a:rPr>
                        <a:t>2011</a:t>
                      </a:r>
                      <a:endParaRPr lang="en-US" sz="1000" b="1">
                        <a:solidFill>
                          <a:srgbClr val="082A75"/>
                        </a:solidFill>
                        <a:effectLst/>
                        <a:latin typeface="Calibri"/>
                        <a:ea typeface="MS Mincho"/>
                        <a:cs typeface="Times New Roman"/>
                      </a:endParaRPr>
                    </a:p>
                  </a:txBody>
                  <a:tcPr marL="50537" marR="50537" marT="0" marB="0" anchor="ctr"/>
                </a:tc>
              </a:tr>
              <a:tr h="155456">
                <a:tc vMerge="1">
                  <a:txBody>
                    <a:bodyPr/>
                    <a:lstStyle/>
                    <a:p>
                      <a:endParaRPr lang="en-US"/>
                    </a:p>
                  </a:txBody>
                  <a:tcPr/>
                </a:tc>
                <a:tc vMerge="1">
                  <a:txBody>
                    <a:bodyPr/>
                    <a:lstStyle/>
                    <a:p>
                      <a:endParaRPr lang="en-US"/>
                    </a:p>
                  </a:txBody>
                  <a:tcPr/>
                </a:tc>
                <a:tc>
                  <a:txBody>
                    <a:bodyPr/>
                    <a:lstStyle/>
                    <a:p>
                      <a:pPr algn="l">
                        <a:lnSpc>
                          <a:spcPct val="115000"/>
                        </a:lnSpc>
                        <a:spcAft>
                          <a:spcPts val="0"/>
                        </a:spcAft>
                      </a:pPr>
                      <a:r>
                        <a:rPr lang="sr-Cyrl-RS" sz="900">
                          <a:effectLst/>
                        </a:rPr>
                        <a:t>Браћа Рајковић</a:t>
                      </a:r>
                      <a:endParaRPr lang="en-US" sz="1000" b="1">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en-US" sz="900">
                          <a:effectLst/>
                        </a:rPr>
                        <a:t>PRINC Rskavac</a:t>
                      </a:r>
                      <a:endParaRPr lang="en-US" sz="1000" b="1">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en-US" sz="900">
                          <a:effectLst/>
                        </a:rPr>
                        <a:t>2016</a:t>
                      </a:r>
                      <a:endParaRPr lang="en-US" sz="1000" b="1">
                        <a:solidFill>
                          <a:srgbClr val="082A75"/>
                        </a:solidFill>
                        <a:effectLst/>
                        <a:latin typeface="Calibri"/>
                        <a:ea typeface="MS Mincho"/>
                        <a:cs typeface="Times New Roman"/>
                      </a:endParaRPr>
                    </a:p>
                  </a:txBody>
                  <a:tcPr marL="50537" marR="50537" marT="0" marB="0" anchor="ctr"/>
                </a:tc>
              </a:tr>
              <a:tr h="155456">
                <a:tc vMerge="1">
                  <a:txBody>
                    <a:bodyPr/>
                    <a:lstStyle/>
                    <a:p>
                      <a:endParaRPr lang="en-US"/>
                    </a:p>
                  </a:txBody>
                  <a:tcPr/>
                </a:tc>
                <a:tc vMerge="1">
                  <a:txBody>
                    <a:bodyPr/>
                    <a:lstStyle/>
                    <a:p>
                      <a:endParaRPr lang="en-US"/>
                    </a:p>
                  </a:txBody>
                  <a:tcPr/>
                </a:tc>
                <a:tc rowSpan="2">
                  <a:txBody>
                    <a:bodyPr/>
                    <a:lstStyle/>
                    <a:p>
                      <a:pPr algn="l">
                        <a:lnSpc>
                          <a:spcPct val="115000"/>
                        </a:lnSpc>
                        <a:spcAft>
                          <a:spcPts val="0"/>
                        </a:spcAft>
                      </a:pPr>
                      <a:r>
                        <a:rPr lang="en-US" sz="900">
                          <a:effectLst/>
                        </a:rPr>
                        <a:t>Подрум </a:t>
                      </a:r>
                      <a:r>
                        <a:rPr lang="sr-Cyrl-RS" sz="900">
                          <a:effectLst/>
                        </a:rPr>
                        <a:t>Ч</a:t>
                      </a:r>
                      <a:r>
                        <a:rPr lang="en-US" sz="900">
                          <a:effectLst/>
                        </a:rPr>
                        <a:t>окот</a:t>
                      </a:r>
                      <a:endParaRPr lang="en-US" sz="1000" b="1">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en-US" sz="900">
                          <a:effectLst/>
                        </a:rPr>
                        <a:t>EXPERIMENT</a:t>
                      </a:r>
                      <a:endParaRPr lang="en-US" sz="1000" b="1">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en-US" sz="900">
                          <a:effectLst/>
                        </a:rPr>
                        <a:t>2017</a:t>
                      </a:r>
                      <a:endParaRPr lang="en-US" sz="1000" b="1">
                        <a:solidFill>
                          <a:srgbClr val="082A75"/>
                        </a:solidFill>
                        <a:effectLst/>
                        <a:latin typeface="Calibri"/>
                        <a:ea typeface="MS Mincho"/>
                        <a:cs typeface="Times New Roman"/>
                      </a:endParaRPr>
                    </a:p>
                  </a:txBody>
                  <a:tcPr marL="50537" marR="50537" marT="0" marB="0" anchor="ctr"/>
                </a:tc>
              </a:tr>
              <a:tr h="15545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a:lnSpc>
                          <a:spcPct val="115000"/>
                        </a:lnSpc>
                        <a:spcAft>
                          <a:spcPts val="0"/>
                        </a:spcAft>
                      </a:pPr>
                      <a:r>
                        <a:rPr lang="en-US" sz="900">
                          <a:effectLst/>
                        </a:rPr>
                        <a:t>RADOVAN 100%</a:t>
                      </a:r>
                      <a:endParaRPr lang="en-US" sz="1000" b="1">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en-US" sz="900">
                          <a:effectLst/>
                        </a:rPr>
                        <a:t>2017</a:t>
                      </a:r>
                      <a:endParaRPr lang="en-US" sz="1000" b="1">
                        <a:solidFill>
                          <a:srgbClr val="082A75"/>
                        </a:solidFill>
                        <a:effectLst/>
                        <a:latin typeface="Calibri"/>
                        <a:ea typeface="MS Mincho"/>
                        <a:cs typeface="Times New Roman"/>
                      </a:endParaRPr>
                    </a:p>
                  </a:txBody>
                  <a:tcPr marL="50537" marR="50537" marT="0" marB="0" anchor="ctr"/>
                </a:tc>
              </a:tr>
              <a:tr h="155456">
                <a:tc vMerge="1">
                  <a:txBody>
                    <a:bodyPr/>
                    <a:lstStyle/>
                    <a:p>
                      <a:endParaRPr lang="en-US"/>
                    </a:p>
                  </a:txBody>
                  <a:tcPr/>
                </a:tc>
                <a:tc vMerge="1">
                  <a:txBody>
                    <a:bodyPr/>
                    <a:lstStyle/>
                    <a:p>
                      <a:endParaRPr lang="en-US"/>
                    </a:p>
                  </a:txBody>
                  <a:tcPr/>
                </a:tc>
                <a:tc rowSpan="2">
                  <a:txBody>
                    <a:bodyPr/>
                    <a:lstStyle/>
                    <a:p>
                      <a:pPr algn="l">
                        <a:lnSpc>
                          <a:spcPct val="115000"/>
                        </a:lnSpc>
                        <a:spcAft>
                          <a:spcPts val="0"/>
                        </a:spcAft>
                      </a:pPr>
                      <a:r>
                        <a:rPr lang="en-US" sz="900">
                          <a:effectLst/>
                        </a:rPr>
                        <a:t>Ивановић</a:t>
                      </a:r>
                      <a:endParaRPr lang="en-US" sz="1000" b="1">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en-US" sz="900">
                          <a:effectLst/>
                        </a:rPr>
                        <a:t>IVANOVIC </a:t>
                      </a:r>
                      <a:r>
                        <a:rPr lang="sr-Cyrl-RS" sz="900">
                          <a:effectLst/>
                        </a:rPr>
                        <a:t>Prokupac</a:t>
                      </a:r>
                      <a:endParaRPr lang="en-US" sz="1000" b="1">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en-US" sz="900">
                          <a:effectLst/>
                        </a:rPr>
                        <a:t>2017</a:t>
                      </a:r>
                      <a:endParaRPr lang="en-US" sz="1000" b="1">
                        <a:solidFill>
                          <a:srgbClr val="082A75"/>
                        </a:solidFill>
                        <a:effectLst/>
                        <a:latin typeface="Calibri"/>
                        <a:ea typeface="MS Mincho"/>
                        <a:cs typeface="Times New Roman"/>
                      </a:endParaRPr>
                    </a:p>
                  </a:txBody>
                  <a:tcPr marL="50537" marR="50537" marT="0" marB="0" anchor="ctr"/>
                </a:tc>
              </a:tr>
              <a:tr h="20727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a:lnSpc>
                          <a:spcPct val="115000"/>
                        </a:lnSpc>
                        <a:spcAft>
                          <a:spcPts val="0"/>
                        </a:spcAft>
                      </a:pPr>
                      <a:r>
                        <a:rPr lang="en-US" sz="900">
                          <a:effectLst/>
                        </a:rPr>
                        <a:t>IVANOVIC</a:t>
                      </a:r>
                      <a:r>
                        <a:rPr lang="sr-Cyrl-RS" sz="900">
                          <a:effectLst/>
                        </a:rPr>
                        <a:t> 1/2</a:t>
                      </a:r>
                      <a:r>
                        <a:rPr lang="sr-Cyrl-RS" sz="1200" baseline="30000">
                          <a:effectLst/>
                        </a:rPr>
                        <a:t>*</a:t>
                      </a:r>
                      <a:endParaRPr lang="en-US" sz="1000" b="1">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sr-Cyrl-RS" sz="900">
                          <a:effectLst/>
                        </a:rPr>
                        <a:t>2017</a:t>
                      </a:r>
                      <a:endParaRPr lang="en-US" sz="1000" b="1">
                        <a:solidFill>
                          <a:srgbClr val="082A75"/>
                        </a:solidFill>
                        <a:effectLst/>
                        <a:latin typeface="Calibri"/>
                        <a:ea typeface="MS Mincho"/>
                        <a:cs typeface="Times New Roman"/>
                      </a:endParaRPr>
                    </a:p>
                  </a:txBody>
                  <a:tcPr marL="50537" marR="50537" marT="0" marB="0" anchor="ctr"/>
                </a:tc>
              </a:tr>
              <a:tr h="248076">
                <a:tc vMerge="1">
                  <a:txBody>
                    <a:bodyPr/>
                    <a:lstStyle/>
                    <a:p>
                      <a:endParaRPr lang="en-US"/>
                    </a:p>
                  </a:txBody>
                  <a:tcPr/>
                </a:tc>
                <a:tc vMerge="1">
                  <a:txBody>
                    <a:bodyPr/>
                    <a:lstStyle/>
                    <a:p>
                      <a:endParaRPr lang="en-US"/>
                    </a:p>
                  </a:txBody>
                  <a:tcPr/>
                </a:tc>
                <a:tc>
                  <a:txBody>
                    <a:bodyPr/>
                    <a:lstStyle/>
                    <a:p>
                      <a:pPr algn="l">
                        <a:lnSpc>
                          <a:spcPct val="115000"/>
                        </a:lnSpc>
                        <a:spcAft>
                          <a:spcPts val="0"/>
                        </a:spcAft>
                      </a:pPr>
                      <a:r>
                        <a:rPr lang="en-US" sz="900">
                          <a:effectLst/>
                        </a:rPr>
                        <a:t>Винскa кућa </a:t>
                      </a:r>
                      <a:r>
                        <a:rPr lang="sr-Cyrl-RS" sz="900">
                          <a:effectLst/>
                        </a:rPr>
                        <a:t>Р</a:t>
                      </a:r>
                      <a:r>
                        <a:rPr lang="en-US" sz="900">
                          <a:effectLst/>
                        </a:rPr>
                        <a:t>aкићeвић</a:t>
                      </a:r>
                      <a:endParaRPr lang="en-US" sz="1000" b="1">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en-US" sz="900">
                          <a:effectLst/>
                        </a:rPr>
                        <a:t>BLAGOSLOV</a:t>
                      </a:r>
                      <a:endParaRPr lang="en-US" sz="1000" b="1">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en-US" sz="900">
                          <a:effectLst/>
                        </a:rPr>
                        <a:t>2017</a:t>
                      </a:r>
                      <a:endParaRPr lang="en-US" sz="1000" b="1">
                        <a:solidFill>
                          <a:srgbClr val="082A75"/>
                        </a:solidFill>
                        <a:effectLst/>
                        <a:latin typeface="Calibri"/>
                        <a:ea typeface="MS Mincho"/>
                        <a:cs typeface="Times New Roman"/>
                      </a:endParaRPr>
                    </a:p>
                  </a:txBody>
                  <a:tcPr marL="50537" marR="50537" marT="0" marB="0" anchor="ctr"/>
                </a:tc>
              </a:tr>
              <a:tr h="155456">
                <a:tc vMerge="1">
                  <a:txBody>
                    <a:bodyPr/>
                    <a:lstStyle/>
                    <a:p>
                      <a:endParaRPr lang="en-US"/>
                    </a:p>
                  </a:txBody>
                  <a:tcPr/>
                </a:tc>
                <a:tc vMerge="1">
                  <a:txBody>
                    <a:bodyPr/>
                    <a:lstStyle/>
                    <a:p>
                      <a:endParaRPr lang="en-US"/>
                    </a:p>
                  </a:txBody>
                  <a:tcPr/>
                </a:tc>
                <a:tc>
                  <a:txBody>
                    <a:bodyPr/>
                    <a:lstStyle/>
                    <a:p>
                      <a:pPr algn="l">
                        <a:lnSpc>
                          <a:spcPct val="115000"/>
                        </a:lnSpc>
                        <a:spcAft>
                          <a:spcPts val="0"/>
                        </a:spcAft>
                      </a:pPr>
                      <a:r>
                        <a:rPr lang="sr-Cyrl-RS" sz="900">
                          <a:effectLst/>
                        </a:rPr>
                        <a:t>Подрум вина Тодор </a:t>
                      </a:r>
                      <a:endParaRPr lang="en-US" sz="1000" b="1">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sr-Latn-RS" sz="900">
                          <a:effectLst/>
                        </a:rPr>
                        <a:t>TODOR </a:t>
                      </a:r>
                      <a:r>
                        <a:rPr lang="sr-Cyrl-RS" sz="900">
                          <a:effectLst/>
                        </a:rPr>
                        <a:t>Prokupac</a:t>
                      </a:r>
                      <a:endParaRPr lang="en-US" sz="1000" b="1">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en-US" sz="900">
                          <a:effectLst/>
                        </a:rPr>
                        <a:t>2018</a:t>
                      </a:r>
                      <a:endParaRPr lang="en-US" sz="1000" b="1">
                        <a:solidFill>
                          <a:srgbClr val="082A75"/>
                        </a:solidFill>
                        <a:effectLst/>
                        <a:latin typeface="Calibri"/>
                        <a:ea typeface="MS Mincho"/>
                        <a:cs typeface="Times New Roman"/>
                      </a:endParaRPr>
                    </a:p>
                  </a:txBody>
                  <a:tcPr marL="50537" marR="50537" marT="0" marB="0" anchor="ctr"/>
                </a:tc>
              </a:tr>
              <a:tr h="155456">
                <a:tc vMerge="1">
                  <a:txBody>
                    <a:bodyPr/>
                    <a:lstStyle/>
                    <a:p>
                      <a:endParaRPr lang="en-US"/>
                    </a:p>
                  </a:txBody>
                  <a:tcPr/>
                </a:tc>
                <a:tc vMerge="1">
                  <a:txBody>
                    <a:bodyPr/>
                    <a:lstStyle/>
                    <a:p>
                      <a:endParaRPr lang="en-US"/>
                    </a:p>
                  </a:txBody>
                  <a:tcPr/>
                </a:tc>
                <a:tc>
                  <a:txBody>
                    <a:bodyPr/>
                    <a:lstStyle/>
                    <a:p>
                      <a:pPr algn="l">
                        <a:lnSpc>
                          <a:spcPct val="115000"/>
                        </a:lnSpc>
                        <a:spcAft>
                          <a:spcPts val="0"/>
                        </a:spcAft>
                      </a:pPr>
                      <a:r>
                        <a:rPr lang="en-US" sz="900">
                          <a:effectLst/>
                        </a:rPr>
                        <a:t>YOTTA</a:t>
                      </a:r>
                      <a:endParaRPr lang="en-US" sz="1000" b="1">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sr-Cyrl-RS" sz="900">
                          <a:effectLst/>
                        </a:rPr>
                        <a:t>YOTTA Prokupac</a:t>
                      </a:r>
                      <a:endParaRPr lang="en-US" sz="1000" b="1">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sr-Latn-RS" sz="900">
                          <a:effectLst/>
                        </a:rPr>
                        <a:t>2016</a:t>
                      </a:r>
                      <a:endParaRPr lang="en-US" sz="1000" b="1">
                        <a:solidFill>
                          <a:srgbClr val="082A75"/>
                        </a:solidFill>
                        <a:effectLst/>
                        <a:latin typeface="Calibri"/>
                        <a:ea typeface="MS Mincho"/>
                        <a:cs typeface="Times New Roman"/>
                      </a:endParaRPr>
                    </a:p>
                  </a:txBody>
                  <a:tcPr marL="50537" marR="50537" marT="0" marB="0" anchor="ctr"/>
                </a:tc>
              </a:tr>
              <a:tr h="207275">
                <a:tc vMerge="1">
                  <a:txBody>
                    <a:bodyPr/>
                    <a:lstStyle/>
                    <a:p>
                      <a:endParaRPr lang="en-US"/>
                    </a:p>
                  </a:txBody>
                  <a:tcPr/>
                </a:tc>
                <a:tc vMerge="1">
                  <a:txBody>
                    <a:bodyPr/>
                    <a:lstStyle/>
                    <a:p>
                      <a:endParaRPr lang="en-US"/>
                    </a:p>
                  </a:txBody>
                  <a:tcPr/>
                </a:tc>
                <a:tc>
                  <a:txBody>
                    <a:bodyPr/>
                    <a:lstStyle/>
                    <a:p>
                      <a:pPr algn="l">
                        <a:lnSpc>
                          <a:spcPct val="115000"/>
                        </a:lnSpc>
                        <a:spcAft>
                          <a:spcPts val="0"/>
                        </a:spcAft>
                      </a:pPr>
                      <a:r>
                        <a:rPr lang="en-US" sz="900">
                          <a:effectLst/>
                        </a:rPr>
                        <a:t>Винскa кућa </a:t>
                      </a:r>
                      <a:r>
                        <a:rPr lang="sr-Cyrl-RS" sz="900">
                          <a:effectLst/>
                        </a:rPr>
                        <a:t>Спасић </a:t>
                      </a:r>
                      <a:endParaRPr lang="en-US" sz="1000" b="1">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en-US" sz="900">
                          <a:effectLst/>
                        </a:rPr>
                        <a:t>DESPOT</a:t>
                      </a:r>
                      <a:r>
                        <a:rPr lang="sr-Cyrl-RS" sz="1200" baseline="30000">
                          <a:effectLst/>
                        </a:rPr>
                        <a:t>*</a:t>
                      </a:r>
                      <a:endParaRPr lang="en-US" sz="1000" b="1">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en-US" sz="900">
                          <a:effectLst/>
                        </a:rPr>
                        <a:t>2016</a:t>
                      </a:r>
                      <a:endParaRPr lang="en-US" sz="1000" b="1">
                        <a:solidFill>
                          <a:srgbClr val="082A75"/>
                        </a:solidFill>
                        <a:effectLst/>
                        <a:latin typeface="Calibri"/>
                        <a:ea typeface="MS Mincho"/>
                        <a:cs typeface="Times New Roman"/>
                      </a:endParaRPr>
                    </a:p>
                  </a:txBody>
                  <a:tcPr marL="50537" marR="50537" marT="0" marB="0" anchor="ctr"/>
                </a:tc>
              </a:tr>
              <a:tr h="207275">
                <a:tc vMerge="1">
                  <a:txBody>
                    <a:bodyPr/>
                    <a:lstStyle/>
                    <a:p>
                      <a:endParaRPr lang="en-US"/>
                    </a:p>
                  </a:txBody>
                  <a:tcPr/>
                </a:tc>
                <a:tc vMerge="1">
                  <a:txBody>
                    <a:bodyPr/>
                    <a:lstStyle/>
                    <a:p>
                      <a:endParaRPr lang="en-US"/>
                    </a:p>
                  </a:txBody>
                  <a:tcPr/>
                </a:tc>
                <a:tc rowSpan="2">
                  <a:txBody>
                    <a:bodyPr/>
                    <a:lstStyle/>
                    <a:p>
                      <a:pPr algn="l">
                        <a:lnSpc>
                          <a:spcPct val="115000"/>
                        </a:lnSpc>
                        <a:spcAft>
                          <a:spcPts val="0"/>
                        </a:spcAft>
                      </a:pPr>
                      <a:r>
                        <a:rPr lang="sr-Cyrl-RS" sz="900">
                          <a:effectLst/>
                        </a:rPr>
                        <a:t>Никад није касно</a:t>
                      </a:r>
                      <a:endParaRPr lang="en-US" sz="1000" b="1">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sr-Cyrl-RS" sz="900">
                          <a:effectLst/>
                        </a:rPr>
                        <a:t>SIMFONIJА</a:t>
                      </a:r>
                      <a:r>
                        <a:rPr lang="sr-Cyrl-RS" sz="1200" baseline="30000">
                          <a:effectLst/>
                        </a:rPr>
                        <a:t>**</a:t>
                      </a:r>
                      <a:endParaRPr lang="en-US" sz="1000" b="1">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sr-Cyrl-RS" sz="900">
                          <a:effectLst/>
                        </a:rPr>
                        <a:t>2017</a:t>
                      </a:r>
                      <a:endParaRPr lang="en-US" sz="1000" b="1">
                        <a:solidFill>
                          <a:srgbClr val="082A75"/>
                        </a:solidFill>
                        <a:effectLst/>
                        <a:latin typeface="Calibri"/>
                        <a:ea typeface="MS Mincho"/>
                        <a:cs typeface="Times New Roman"/>
                      </a:endParaRPr>
                    </a:p>
                  </a:txBody>
                  <a:tcPr marL="50537" marR="50537" marT="0" marB="0" anchor="ctr"/>
                </a:tc>
              </a:tr>
              <a:tr h="20727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a:lnSpc>
                          <a:spcPct val="115000"/>
                        </a:lnSpc>
                        <a:spcAft>
                          <a:spcPts val="0"/>
                        </a:spcAft>
                      </a:pPr>
                      <a:r>
                        <a:rPr lang="sr-Cyrl-RS" sz="900">
                          <a:effectLst/>
                        </a:rPr>
                        <a:t>SIGNATURE</a:t>
                      </a:r>
                      <a:r>
                        <a:rPr lang="sr-Cyrl-RS" sz="1200" baseline="30000">
                          <a:effectLst/>
                        </a:rPr>
                        <a:t>**</a:t>
                      </a:r>
                      <a:endParaRPr lang="en-US" sz="1000" b="1">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sr-Cyrl-RS" sz="900">
                          <a:effectLst/>
                        </a:rPr>
                        <a:t>2016</a:t>
                      </a:r>
                      <a:endParaRPr lang="en-US" sz="1000" b="1">
                        <a:solidFill>
                          <a:srgbClr val="082A75"/>
                        </a:solidFill>
                        <a:effectLst/>
                        <a:latin typeface="Calibri"/>
                        <a:ea typeface="MS Mincho"/>
                        <a:cs typeface="Times New Roman"/>
                      </a:endParaRPr>
                    </a:p>
                  </a:txBody>
                  <a:tcPr marL="50537" marR="50537" marT="0" marB="0" anchor="ctr"/>
                </a:tc>
              </a:tr>
              <a:tr h="155456">
                <a:tc vMerge="1">
                  <a:txBody>
                    <a:bodyPr/>
                    <a:lstStyle/>
                    <a:p>
                      <a:endParaRPr lang="en-US"/>
                    </a:p>
                  </a:txBody>
                  <a:tcPr/>
                </a:tc>
                <a:tc rowSpan="3">
                  <a:txBody>
                    <a:bodyPr/>
                    <a:lstStyle/>
                    <a:p>
                      <a:pPr algn="l">
                        <a:lnSpc>
                          <a:spcPct val="115000"/>
                        </a:lnSpc>
                        <a:spcAft>
                          <a:spcPts val="0"/>
                        </a:spcAft>
                      </a:pPr>
                      <a:r>
                        <a:rPr lang="sr-Cyrl-RS" sz="900">
                          <a:effectLst/>
                        </a:rPr>
                        <a:t>Трстеничко</a:t>
                      </a:r>
                      <a:endParaRPr lang="en-US" sz="1000" b="1">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sr-Cyrl-RS" sz="900">
                          <a:effectLst/>
                        </a:rPr>
                        <a:t>Вино Калем</a:t>
                      </a:r>
                      <a:endParaRPr lang="en-US" sz="1000" b="1">
                        <a:solidFill>
                          <a:srgbClr val="082A75"/>
                        </a:solidFill>
                        <a:effectLst/>
                        <a:latin typeface="Calibri"/>
                        <a:ea typeface="MS Mincho"/>
                        <a:cs typeface="Times New Roman"/>
                      </a:endParaRPr>
                    </a:p>
                  </a:txBody>
                  <a:tcPr marL="50537" marR="50537" marT="0" marB="0"/>
                </a:tc>
                <a:tc>
                  <a:txBody>
                    <a:bodyPr/>
                    <a:lstStyle/>
                    <a:p>
                      <a:pPr algn="l">
                        <a:lnSpc>
                          <a:spcPct val="115000"/>
                        </a:lnSpc>
                        <a:spcAft>
                          <a:spcPts val="0"/>
                        </a:spcAft>
                      </a:pPr>
                      <a:r>
                        <a:rPr lang="en-US" sz="900">
                          <a:effectLst/>
                        </a:rPr>
                        <a:t>KALEM </a:t>
                      </a:r>
                      <a:r>
                        <a:rPr lang="sr-Cyrl-RS" sz="900">
                          <a:effectLst/>
                        </a:rPr>
                        <a:t>Prokupac</a:t>
                      </a:r>
                      <a:endParaRPr lang="en-US" sz="1000" b="1">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en-US" sz="900">
                          <a:effectLst/>
                        </a:rPr>
                        <a:t>2017</a:t>
                      </a:r>
                      <a:endParaRPr lang="en-US" sz="1000" b="1">
                        <a:solidFill>
                          <a:srgbClr val="082A75"/>
                        </a:solidFill>
                        <a:effectLst/>
                        <a:latin typeface="Calibri"/>
                        <a:ea typeface="MS Mincho"/>
                        <a:cs typeface="Times New Roman"/>
                      </a:endParaRPr>
                    </a:p>
                  </a:txBody>
                  <a:tcPr marL="50537" marR="50537" marT="0" marB="0" anchor="ctr"/>
                </a:tc>
              </a:tr>
              <a:tr h="155456">
                <a:tc vMerge="1">
                  <a:txBody>
                    <a:bodyPr/>
                    <a:lstStyle/>
                    <a:p>
                      <a:endParaRPr lang="en-US"/>
                    </a:p>
                  </a:txBody>
                  <a:tcPr/>
                </a:tc>
                <a:tc vMerge="1">
                  <a:txBody>
                    <a:bodyPr/>
                    <a:lstStyle/>
                    <a:p>
                      <a:endParaRPr lang="en-US"/>
                    </a:p>
                  </a:txBody>
                  <a:tcPr/>
                </a:tc>
                <a:tc>
                  <a:txBody>
                    <a:bodyPr/>
                    <a:lstStyle/>
                    <a:p>
                      <a:pPr algn="l">
                        <a:lnSpc>
                          <a:spcPct val="115000"/>
                        </a:lnSpc>
                        <a:spcAft>
                          <a:spcPts val="0"/>
                        </a:spcAft>
                      </a:pPr>
                      <a:r>
                        <a:rPr lang="sr-Cyrl-RS" sz="900">
                          <a:effectLst/>
                        </a:rPr>
                        <a:t>Грабак</a:t>
                      </a:r>
                      <a:endParaRPr lang="en-US" sz="1000" b="1">
                        <a:solidFill>
                          <a:srgbClr val="082A75"/>
                        </a:solidFill>
                        <a:effectLst/>
                        <a:latin typeface="Calibri"/>
                        <a:ea typeface="MS Mincho"/>
                        <a:cs typeface="Times New Roman"/>
                      </a:endParaRPr>
                    </a:p>
                  </a:txBody>
                  <a:tcPr marL="50537" marR="50537" marT="0" marB="0"/>
                </a:tc>
                <a:tc>
                  <a:txBody>
                    <a:bodyPr/>
                    <a:lstStyle/>
                    <a:p>
                      <a:pPr algn="l">
                        <a:lnSpc>
                          <a:spcPct val="115000"/>
                        </a:lnSpc>
                        <a:spcAft>
                          <a:spcPts val="0"/>
                        </a:spcAft>
                      </a:pPr>
                      <a:r>
                        <a:rPr lang="sr-Cyrl-RS" sz="900">
                          <a:effectLst/>
                        </a:rPr>
                        <a:t>Grabak Prokupac</a:t>
                      </a:r>
                      <a:endParaRPr lang="en-US" sz="1000" b="1">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sr-Cyrl-RS" sz="900">
                          <a:effectLst/>
                        </a:rPr>
                        <a:t>2017</a:t>
                      </a:r>
                      <a:endParaRPr lang="en-US" sz="1000" b="1">
                        <a:solidFill>
                          <a:srgbClr val="082A75"/>
                        </a:solidFill>
                        <a:effectLst/>
                        <a:latin typeface="Calibri"/>
                        <a:ea typeface="MS Mincho"/>
                        <a:cs typeface="Times New Roman"/>
                      </a:endParaRPr>
                    </a:p>
                  </a:txBody>
                  <a:tcPr marL="50537" marR="50537" marT="0" marB="0" anchor="ctr"/>
                </a:tc>
              </a:tr>
              <a:tr h="248076">
                <a:tc vMerge="1">
                  <a:txBody>
                    <a:bodyPr/>
                    <a:lstStyle/>
                    <a:p>
                      <a:endParaRPr lang="en-US"/>
                    </a:p>
                  </a:txBody>
                  <a:tcPr/>
                </a:tc>
                <a:tc vMerge="1">
                  <a:txBody>
                    <a:bodyPr/>
                    <a:lstStyle/>
                    <a:p>
                      <a:endParaRPr lang="en-US"/>
                    </a:p>
                  </a:txBody>
                  <a:tcPr/>
                </a:tc>
                <a:tc>
                  <a:txBody>
                    <a:bodyPr/>
                    <a:lstStyle/>
                    <a:p>
                      <a:pPr algn="l">
                        <a:lnSpc>
                          <a:spcPct val="115000"/>
                        </a:lnSpc>
                        <a:spcAft>
                          <a:spcPts val="0"/>
                        </a:spcAft>
                      </a:pPr>
                      <a:r>
                        <a:rPr lang="en-US" sz="900">
                          <a:effectLst/>
                        </a:rPr>
                        <a:t>Милосављевић </a:t>
                      </a:r>
                      <a:endParaRPr lang="en-US" sz="1000" b="1">
                        <a:solidFill>
                          <a:srgbClr val="082A75"/>
                        </a:solidFill>
                        <a:effectLst/>
                        <a:latin typeface="Calibri"/>
                        <a:ea typeface="MS Mincho"/>
                        <a:cs typeface="Times New Roman"/>
                      </a:endParaRPr>
                    </a:p>
                  </a:txBody>
                  <a:tcPr marL="50537" marR="50537" marT="0" marB="0"/>
                </a:tc>
                <a:tc>
                  <a:txBody>
                    <a:bodyPr/>
                    <a:lstStyle/>
                    <a:p>
                      <a:pPr algn="l">
                        <a:lnSpc>
                          <a:spcPct val="115000"/>
                        </a:lnSpc>
                        <a:spcAft>
                          <a:spcPts val="0"/>
                        </a:spcAft>
                      </a:pPr>
                      <a:r>
                        <a:rPr lang="en-US" sz="900" dirty="0">
                          <a:effectLst/>
                        </a:rPr>
                        <a:t>VILA VINA </a:t>
                      </a:r>
                      <a:r>
                        <a:rPr lang="sr-Cyrl-RS" sz="900" dirty="0">
                          <a:effectLst/>
                        </a:rPr>
                        <a:t>Prokupac</a:t>
                      </a:r>
                      <a:endParaRPr lang="en-US" sz="1000" b="1" dirty="0">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en-US" sz="900" dirty="0">
                          <a:effectLst/>
                        </a:rPr>
                        <a:t>2017</a:t>
                      </a:r>
                      <a:endParaRPr lang="en-US" sz="1000" b="1" dirty="0">
                        <a:solidFill>
                          <a:srgbClr val="082A75"/>
                        </a:solidFill>
                        <a:effectLst/>
                        <a:latin typeface="Calibri"/>
                        <a:ea typeface="MS Mincho"/>
                        <a:cs typeface="Times New Roman"/>
                      </a:endParaRPr>
                    </a:p>
                  </a:txBody>
                  <a:tcPr marL="50537" marR="50537" marT="0" marB="0" anchor="ctr"/>
                </a:tc>
              </a:tr>
              <a:tr h="155456">
                <a:tc vMerge="1">
                  <a:txBody>
                    <a:bodyPr/>
                    <a:lstStyle/>
                    <a:p>
                      <a:endParaRPr lang="en-US"/>
                    </a:p>
                  </a:txBody>
                  <a:tcPr/>
                </a:tc>
                <a:tc rowSpan="2">
                  <a:txBody>
                    <a:bodyPr/>
                    <a:lstStyle/>
                    <a:p>
                      <a:pPr algn="l">
                        <a:lnSpc>
                          <a:spcPct val="115000"/>
                        </a:lnSpc>
                        <a:spcAft>
                          <a:spcPts val="0"/>
                        </a:spcAft>
                      </a:pPr>
                      <a:r>
                        <a:rPr lang="sr-Cyrl-RS" sz="900">
                          <a:effectLst/>
                        </a:rPr>
                        <a:t>Крушевачко</a:t>
                      </a:r>
                      <a:endParaRPr lang="en-US" sz="1000" b="1">
                        <a:solidFill>
                          <a:srgbClr val="082A75"/>
                        </a:solidFill>
                        <a:effectLst/>
                        <a:latin typeface="Calibri"/>
                        <a:ea typeface="MS Mincho"/>
                        <a:cs typeface="Times New Roman"/>
                      </a:endParaRPr>
                    </a:p>
                  </a:txBody>
                  <a:tcPr marL="50537" marR="50537" marT="0" marB="0" anchor="ctr"/>
                </a:tc>
                <a:tc rowSpan="2">
                  <a:txBody>
                    <a:bodyPr/>
                    <a:lstStyle/>
                    <a:p>
                      <a:pPr algn="l">
                        <a:lnSpc>
                          <a:spcPct val="115000"/>
                        </a:lnSpc>
                        <a:spcAft>
                          <a:spcPts val="0"/>
                        </a:spcAft>
                      </a:pPr>
                      <a:r>
                        <a:rPr lang="sr-Cyrl-RS" sz="900">
                          <a:effectLst/>
                        </a:rPr>
                        <a:t>Рубин</a:t>
                      </a:r>
                      <a:endParaRPr lang="en-US" sz="1000" b="1">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sr-Cyrl-RS" sz="900" dirty="0">
                          <a:effectLst/>
                        </a:rPr>
                        <a:t>RUBINOV Prokupac</a:t>
                      </a:r>
                      <a:endParaRPr lang="en-US" sz="1000" b="1" dirty="0">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en-US" sz="900">
                          <a:effectLst/>
                        </a:rPr>
                        <a:t>2017</a:t>
                      </a:r>
                      <a:endParaRPr lang="en-US" sz="1000" b="1">
                        <a:solidFill>
                          <a:srgbClr val="082A75"/>
                        </a:solidFill>
                        <a:effectLst/>
                        <a:latin typeface="Calibri"/>
                        <a:ea typeface="MS Mincho"/>
                        <a:cs typeface="Times New Roman"/>
                      </a:endParaRPr>
                    </a:p>
                  </a:txBody>
                  <a:tcPr marL="50537" marR="50537" marT="0" marB="0" anchor="ctr"/>
                </a:tc>
              </a:tr>
              <a:tr h="28942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a:lnSpc>
                          <a:spcPct val="115000"/>
                        </a:lnSpc>
                        <a:spcAft>
                          <a:spcPts val="0"/>
                        </a:spcAft>
                      </a:pPr>
                      <a:r>
                        <a:rPr lang="sr-Cyrl-RS" sz="900">
                          <a:effectLst/>
                        </a:rPr>
                        <a:t>AMANTE CARMEN</a:t>
                      </a:r>
                      <a:r>
                        <a:rPr lang="sr-Cyrl-RS" sz="1200" baseline="30000">
                          <a:effectLst/>
                        </a:rPr>
                        <a:t>*</a:t>
                      </a:r>
                      <a:endParaRPr lang="en-US" sz="1000" b="1">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sr-Cyrl-RS" sz="900">
                          <a:effectLst/>
                        </a:rPr>
                        <a:t>2016</a:t>
                      </a:r>
                      <a:endParaRPr lang="en-US" sz="1000" b="1">
                        <a:solidFill>
                          <a:srgbClr val="082A75"/>
                        </a:solidFill>
                        <a:effectLst/>
                        <a:latin typeface="Calibri"/>
                        <a:ea typeface="MS Mincho"/>
                        <a:cs typeface="Times New Roman"/>
                      </a:endParaRPr>
                    </a:p>
                  </a:txBody>
                  <a:tcPr marL="50537" marR="50537" marT="0" marB="0" anchor="ctr"/>
                </a:tc>
              </a:tr>
              <a:tr h="248076">
                <a:tc vMerge="1">
                  <a:txBody>
                    <a:bodyPr/>
                    <a:lstStyle/>
                    <a:p>
                      <a:endParaRPr lang="en-US"/>
                    </a:p>
                  </a:txBody>
                  <a:tcPr/>
                </a:tc>
                <a:tc>
                  <a:txBody>
                    <a:bodyPr/>
                    <a:lstStyle/>
                    <a:p>
                      <a:pPr algn="l">
                        <a:lnSpc>
                          <a:spcPct val="115000"/>
                        </a:lnSpc>
                        <a:spcAft>
                          <a:spcPts val="0"/>
                        </a:spcAft>
                      </a:pPr>
                      <a:r>
                        <a:rPr lang="sr-Cyrl-RS" sz="900">
                          <a:effectLst/>
                        </a:rPr>
                        <a:t>Јагодинско </a:t>
                      </a:r>
                      <a:endParaRPr lang="en-US" sz="1000" b="1">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sr-Cyrl-RS" sz="900">
                          <a:effectLst/>
                        </a:rPr>
                        <a:t>Темет</a:t>
                      </a:r>
                      <a:endParaRPr lang="en-US" sz="1000" b="1">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sr-Cyrl-RS" sz="900">
                          <a:effectLst/>
                        </a:rPr>
                        <a:t>TRI MORAVE CRVENO</a:t>
                      </a:r>
                      <a:endParaRPr lang="en-US" sz="1000" b="1">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sr-Cyrl-RS" sz="900">
                          <a:effectLst/>
                        </a:rPr>
                        <a:t>2018</a:t>
                      </a:r>
                      <a:endParaRPr lang="en-US" sz="1000" b="1">
                        <a:solidFill>
                          <a:srgbClr val="082A75"/>
                        </a:solidFill>
                        <a:effectLst/>
                        <a:latin typeface="Calibri"/>
                        <a:ea typeface="MS Mincho"/>
                        <a:cs typeface="Times New Roman"/>
                      </a:endParaRPr>
                    </a:p>
                  </a:txBody>
                  <a:tcPr marL="50537" marR="50537" marT="0" marB="0" anchor="ctr"/>
                </a:tc>
              </a:tr>
              <a:tr h="155456">
                <a:tc rowSpan="4">
                  <a:txBody>
                    <a:bodyPr/>
                    <a:lstStyle/>
                    <a:p>
                      <a:pPr algn="l">
                        <a:lnSpc>
                          <a:spcPct val="115000"/>
                        </a:lnSpc>
                        <a:spcAft>
                          <a:spcPts val="0"/>
                        </a:spcAft>
                      </a:pPr>
                      <a:r>
                        <a:rPr lang="sr-Cyrl-RS" sz="900">
                          <a:effectLst/>
                        </a:rPr>
                        <a:t>Шумадијски</a:t>
                      </a:r>
                      <a:endParaRPr lang="en-US" sz="1000" b="1">
                        <a:solidFill>
                          <a:srgbClr val="082A75"/>
                        </a:solidFill>
                        <a:effectLst/>
                        <a:latin typeface="Calibri"/>
                        <a:ea typeface="MS Mincho"/>
                        <a:cs typeface="Times New Roman"/>
                      </a:endParaRPr>
                    </a:p>
                  </a:txBody>
                  <a:tcPr marL="50537" marR="50537" marT="0" marB="0" anchor="ctr"/>
                </a:tc>
                <a:tc rowSpan="3">
                  <a:txBody>
                    <a:bodyPr/>
                    <a:lstStyle/>
                    <a:p>
                      <a:pPr algn="l">
                        <a:lnSpc>
                          <a:spcPct val="115000"/>
                        </a:lnSpc>
                        <a:spcAft>
                          <a:spcPts val="0"/>
                        </a:spcAft>
                      </a:pPr>
                      <a:r>
                        <a:rPr lang="sr-Cyrl-RS" sz="900">
                          <a:effectLst/>
                        </a:rPr>
                        <a:t>Опленачко</a:t>
                      </a:r>
                      <a:endParaRPr lang="en-US" sz="1000" b="1">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sr-Cyrl-RS" sz="900">
                          <a:effectLst/>
                        </a:rPr>
                        <a:t>Александровић</a:t>
                      </a:r>
                      <a:endParaRPr lang="en-US" sz="1000" b="1">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en-US" sz="900">
                          <a:effectLst/>
                        </a:rPr>
                        <a:t>KAMENICARKA</a:t>
                      </a:r>
                      <a:endParaRPr lang="en-US" sz="1000" b="1">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en-US" sz="900">
                          <a:effectLst/>
                        </a:rPr>
                        <a:t>2018</a:t>
                      </a:r>
                      <a:endParaRPr lang="en-US" sz="1000" b="1">
                        <a:solidFill>
                          <a:srgbClr val="082A75"/>
                        </a:solidFill>
                        <a:effectLst/>
                        <a:latin typeface="Calibri"/>
                        <a:ea typeface="MS Mincho"/>
                        <a:cs typeface="Times New Roman"/>
                      </a:endParaRPr>
                    </a:p>
                  </a:txBody>
                  <a:tcPr marL="50537" marR="50537" marT="0" marB="0" anchor="ctr"/>
                </a:tc>
              </a:tr>
              <a:tr h="248076">
                <a:tc vMerge="1">
                  <a:txBody>
                    <a:bodyPr/>
                    <a:lstStyle/>
                    <a:p>
                      <a:endParaRPr lang="en-US"/>
                    </a:p>
                  </a:txBody>
                  <a:tcPr/>
                </a:tc>
                <a:tc vMerge="1">
                  <a:txBody>
                    <a:bodyPr/>
                    <a:lstStyle/>
                    <a:p>
                      <a:endParaRPr lang="en-US"/>
                    </a:p>
                  </a:txBody>
                  <a:tcPr/>
                </a:tc>
                <a:tc>
                  <a:txBody>
                    <a:bodyPr/>
                    <a:lstStyle/>
                    <a:p>
                      <a:pPr algn="l">
                        <a:lnSpc>
                          <a:spcPct val="115000"/>
                        </a:lnSpc>
                        <a:spcAft>
                          <a:spcPts val="0"/>
                        </a:spcAft>
                      </a:pPr>
                      <a:r>
                        <a:rPr lang="sr-Cyrl-RS" sz="900">
                          <a:effectLst/>
                        </a:rPr>
                        <a:t>Змајевац</a:t>
                      </a:r>
                      <a:endParaRPr lang="en-US" sz="1000" b="1">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en-US" sz="900">
                          <a:effectLst/>
                        </a:rPr>
                        <a:t>ZMAJEVAC </a:t>
                      </a:r>
                      <a:r>
                        <a:rPr lang="sr-Cyrl-RS" sz="900">
                          <a:effectLst/>
                        </a:rPr>
                        <a:t>Prokupac </a:t>
                      </a:r>
                      <a:endParaRPr lang="en-US" sz="1000" b="1">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en-US" sz="900">
                          <a:effectLst/>
                        </a:rPr>
                        <a:t>2017</a:t>
                      </a:r>
                      <a:endParaRPr lang="en-US" sz="1000" b="1">
                        <a:solidFill>
                          <a:srgbClr val="082A75"/>
                        </a:solidFill>
                        <a:effectLst/>
                        <a:latin typeface="Calibri"/>
                        <a:ea typeface="MS Mincho"/>
                        <a:cs typeface="Times New Roman"/>
                      </a:endParaRPr>
                    </a:p>
                  </a:txBody>
                  <a:tcPr marL="50537" marR="50537" marT="0" marB="0" anchor="ctr"/>
                </a:tc>
              </a:tr>
              <a:tr h="155456">
                <a:tc vMerge="1">
                  <a:txBody>
                    <a:bodyPr/>
                    <a:lstStyle/>
                    <a:p>
                      <a:endParaRPr lang="en-US"/>
                    </a:p>
                  </a:txBody>
                  <a:tcPr/>
                </a:tc>
                <a:tc vMerge="1">
                  <a:txBody>
                    <a:bodyPr/>
                    <a:lstStyle/>
                    <a:p>
                      <a:endParaRPr lang="en-US"/>
                    </a:p>
                  </a:txBody>
                  <a:tcPr/>
                </a:tc>
                <a:tc>
                  <a:txBody>
                    <a:bodyPr/>
                    <a:lstStyle/>
                    <a:p>
                      <a:pPr algn="l">
                        <a:lnSpc>
                          <a:spcPct val="115000"/>
                        </a:lnSpc>
                        <a:spcAft>
                          <a:spcPts val="0"/>
                        </a:spcAft>
                      </a:pPr>
                      <a:r>
                        <a:rPr lang="sr-Cyrl-RS" sz="900">
                          <a:effectLst/>
                        </a:rPr>
                        <a:t>Матијешевић</a:t>
                      </a:r>
                      <a:endParaRPr lang="en-US" sz="1000" b="1">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en-US" sz="900">
                          <a:effectLst/>
                        </a:rPr>
                        <a:t>CUKUNDEDA</a:t>
                      </a:r>
                      <a:endParaRPr lang="en-US" sz="1000" b="1">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en-US" sz="900">
                          <a:effectLst/>
                        </a:rPr>
                        <a:t>2017</a:t>
                      </a:r>
                      <a:endParaRPr lang="en-US" sz="1000" b="1">
                        <a:solidFill>
                          <a:srgbClr val="082A75"/>
                        </a:solidFill>
                        <a:effectLst/>
                        <a:latin typeface="Calibri"/>
                        <a:ea typeface="MS Mincho"/>
                        <a:cs typeface="Times New Roman"/>
                      </a:endParaRPr>
                    </a:p>
                  </a:txBody>
                  <a:tcPr marL="50537" marR="50537" marT="0" marB="0" anchor="ctr"/>
                </a:tc>
              </a:tr>
              <a:tr h="155456">
                <a:tc vMerge="1">
                  <a:txBody>
                    <a:bodyPr/>
                    <a:lstStyle/>
                    <a:p>
                      <a:endParaRPr lang="en-US"/>
                    </a:p>
                  </a:txBody>
                  <a:tcPr/>
                </a:tc>
                <a:tc>
                  <a:txBody>
                    <a:bodyPr/>
                    <a:lstStyle/>
                    <a:p>
                      <a:pPr algn="l">
                        <a:lnSpc>
                          <a:spcPct val="115000"/>
                        </a:lnSpc>
                        <a:spcAft>
                          <a:spcPts val="0"/>
                        </a:spcAft>
                      </a:pPr>
                      <a:r>
                        <a:rPr lang="sr-Cyrl-RS" sz="900">
                          <a:effectLst/>
                        </a:rPr>
                        <a:t>Крњевачко</a:t>
                      </a:r>
                      <a:endParaRPr lang="en-US" sz="1000" b="1">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sr-Cyrl-RS" sz="900">
                          <a:effectLst/>
                        </a:rPr>
                        <a:t>Деспотика</a:t>
                      </a:r>
                      <a:endParaRPr lang="en-US" sz="1000" b="1">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en-US" sz="900">
                          <a:effectLst/>
                        </a:rPr>
                        <a:t>ZMAJEVITI </a:t>
                      </a:r>
                      <a:endParaRPr lang="en-US" sz="1000" b="1">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en-US" sz="900">
                          <a:effectLst/>
                        </a:rPr>
                        <a:t>2017</a:t>
                      </a:r>
                      <a:endParaRPr lang="en-US" sz="1000" b="1">
                        <a:solidFill>
                          <a:srgbClr val="082A75"/>
                        </a:solidFill>
                        <a:effectLst/>
                        <a:latin typeface="Calibri"/>
                        <a:ea typeface="MS Mincho"/>
                        <a:cs typeface="Times New Roman"/>
                      </a:endParaRPr>
                    </a:p>
                  </a:txBody>
                  <a:tcPr marL="50537" marR="50537" marT="0" marB="0" anchor="ctr"/>
                </a:tc>
              </a:tr>
              <a:tr h="155456">
                <a:tc rowSpan="4">
                  <a:txBody>
                    <a:bodyPr/>
                    <a:lstStyle/>
                    <a:p>
                      <a:pPr algn="l">
                        <a:lnSpc>
                          <a:spcPct val="115000"/>
                        </a:lnSpc>
                        <a:spcAft>
                          <a:spcPts val="0"/>
                        </a:spcAft>
                      </a:pPr>
                      <a:r>
                        <a:rPr lang="sr-Cyrl-RS" sz="900">
                          <a:effectLst/>
                        </a:rPr>
                        <a:t>Топлички</a:t>
                      </a:r>
                      <a:endParaRPr lang="en-US" sz="1000" b="1">
                        <a:solidFill>
                          <a:srgbClr val="082A75"/>
                        </a:solidFill>
                        <a:effectLst/>
                        <a:latin typeface="Calibri"/>
                        <a:ea typeface="MS Mincho"/>
                        <a:cs typeface="Times New Roman"/>
                      </a:endParaRPr>
                    </a:p>
                  </a:txBody>
                  <a:tcPr marL="50537" marR="50537" marT="0" marB="0" anchor="ctr"/>
                </a:tc>
                <a:tc rowSpan="4">
                  <a:txBody>
                    <a:bodyPr/>
                    <a:lstStyle/>
                    <a:p>
                      <a:pPr algn="l">
                        <a:lnSpc>
                          <a:spcPct val="115000"/>
                        </a:lnSpc>
                        <a:spcAft>
                          <a:spcPts val="0"/>
                        </a:spcAft>
                      </a:pPr>
                      <a:r>
                        <a:rPr lang="sr-Cyrl-RS" sz="900">
                          <a:effectLst/>
                        </a:rPr>
                        <a:t>Прокупачко</a:t>
                      </a:r>
                      <a:endParaRPr lang="en-US" sz="1000" b="1">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sr-Cyrl-RS" sz="900">
                          <a:effectLst/>
                        </a:rPr>
                        <a:t>Доја</a:t>
                      </a:r>
                      <a:endParaRPr lang="en-US" sz="1000" b="1">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en-US" sz="900">
                          <a:effectLst/>
                        </a:rPr>
                        <a:t>DOJA </a:t>
                      </a:r>
                      <a:r>
                        <a:rPr lang="sr-Latn-RS" sz="900">
                          <a:effectLst/>
                        </a:rPr>
                        <a:t>Prokupac</a:t>
                      </a:r>
                      <a:endParaRPr lang="en-US" sz="1000" b="1">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en-US" sz="900">
                          <a:effectLst/>
                        </a:rPr>
                        <a:t>2017</a:t>
                      </a:r>
                      <a:endParaRPr lang="en-US" sz="1000" b="1">
                        <a:solidFill>
                          <a:srgbClr val="082A75"/>
                        </a:solidFill>
                        <a:effectLst/>
                        <a:latin typeface="Calibri"/>
                        <a:ea typeface="MS Mincho"/>
                        <a:cs typeface="Times New Roman"/>
                      </a:endParaRPr>
                    </a:p>
                  </a:txBody>
                  <a:tcPr marL="50537" marR="50537" marT="0" marB="0" anchor="ctr"/>
                </a:tc>
              </a:tr>
              <a:tr h="155456">
                <a:tc vMerge="1">
                  <a:txBody>
                    <a:bodyPr/>
                    <a:lstStyle/>
                    <a:p>
                      <a:endParaRPr lang="en-US"/>
                    </a:p>
                  </a:txBody>
                  <a:tcPr/>
                </a:tc>
                <a:tc vMerge="1">
                  <a:txBody>
                    <a:bodyPr/>
                    <a:lstStyle/>
                    <a:p>
                      <a:endParaRPr lang="en-US"/>
                    </a:p>
                  </a:txBody>
                  <a:tcPr/>
                </a:tc>
                <a:tc rowSpan="2">
                  <a:txBody>
                    <a:bodyPr/>
                    <a:lstStyle/>
                    <a:p>
                      <a:pPr algn="l">
                        <a:lnSpc>
                          <a:spcPct val="115000"/>
                        </a:lnSpc>
                        <a:spcAft>
                          <a:spcPts val="0"/>
                        </a:spcAft>
                      </a:pPr>
                      <a:r>
                        <a:rPr lang="sr-Cyrl-RS" sz="900">
                          <a:effectLst/>
                        </a:rPr>
                        <a:t>Топлички виногради</a:t>
                      </a:r>
                      <a:endParaRPr lang="en-US" sz="1000" b="1">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en-US" sz="900">
                          <a:effectLst/>
                        </a:rPr>
                        <a:t>EPIGENIA </a:t>
                      </a:r>
                      <a:r>
                        <a:rPr lang="sr-Cyrl-RS" sz="900">
                          <a:effectLst/>
                        </a:rPr>
                        <a:t>Prokupac</a:t>
                      </a:r>
                      <a:endParaRPr lang="en-US" sz="1000" b="1">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en-US" sz="900">
                          <a:effectLst/>
                        </a:rPr>
                        <a:t>2015</a:t>
                      </a:r>
                      <a:endParaRPr lang="en-US" sz="1000" b="1">
                        <a:solidFill>
                          <a:srgbClr val="082A75"/>
                        </a:solidFill>
                        <a:effectLst/>
                        <a:latin typeface="Calibri"/>
                        <a:ea typeface="MS Mincho"/>
                        <a:cs typeface="Times New Roman"/>
                      </a:endParaRPr>
                    </a:p>
                  </a:txBody>
                  <a:tcPr marL="50537" marR="50537" marT="0" marB="0" anchor="ctr"/>
                </a:tc>
              </a:tr>
              <a:tr h="15545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a:lnSpc>
                          <a:spcPct val="115000"/>
                        </a:lnSpc>
                        <a:spcAft>
                          <a:spcPts val="0"/>
                        </a:spcAft>
                      </a:pPr>
                      <a:r>
                        <a:rPr lang="en-US" sz="900">
                          <a:effectLst/>
                        </a:rPr>
                        <a:t>EPIGENIA </a:t>
                      </a:r>
                      <a:r>
                        <a:rPr lang="sr-Cyrl-RS" sz="900">
                          <a:effectLst/>
                        </a:rPr>
                        <a:t>Prokupac</a:t>
                      </a:r>
                      <a:endParaRPr lang="en-US" sz="1000" b="1">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en-US" sz="900">
                          <a:effectLst/>
                        </a:rPr>
                        <a:t>2019</a:t>
                      </a:r>
                      <a:endParaRPr lang="en-US" sz="1000" b="1">
                        <a:solidFill>
                          <a:srgbClr val="082A75"/>
                        </a:solidFill>
                        <a:effectLst/>
                        <a:latin typeface="Calibri"/>
                        <a:ea typeface="MS Mincho"/>
                        <a:cs typeface="Times New Roman"/>
                      </a:endParaRPr>
                    </a:p>
                  </a:txBody>
                  <a:tcPr marL="50537" marR="50537" marT="0" marB="0" anchor="ctr"/>
                </a:tc>
              </a:tr>
              <a:tr h="248076">
                <a:tc vMerge="1">
                  <a:txBody>
                    <a:bodyPr/>
                    <a:lstStyle/>
                    <a:p>
                      <a:endParaRPr lang="en-US"/>
                    </a:p>
                  </a:txBody>
                  <a:tcPr/>
                </a:tc>
                <a:tc vMerge="1">
                  <a:txBody>
                    <a:bodyPr/>
                    <a:lstStyle/>
                    <a:p>
                      <a:endParaRPr lang="en-US"/>
                    </a:p>
                  </a:txBody>
                  <a:tcPr/>
                </a:tc>
                <a:tc>
                  <a:txBody>
                    <a:bodyPr/>
                    <a:lstStyle/>
                    <a:p>
                      <a:pPr algn="l">
                        <a:lnSpc>
                          <a:spcPct val="115000"/>
                        </a:lnSpc>
                        <a:spcAft>
                          <a:spcPts val="0"/>
                        </a:spcAft>
                      </a:pPr>
                      <a:r>
                        <a:rPr lang="sr-Cyrl-RS" sz="900">
                          <a:effectLst/>
                        </a:rPr>
                        <a:t>Костић</a:t>
                      </a:r>
                      <a:endParaRPr lang="en-US" sz="1000" b="1">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en-US" sz="900" dirty="0">
                          <a:effectLst/>
                        </a:rPr>
                        <a:t>KOSTIC </a:t>
                      </a:r>
                      <a:r>
                        <a:rPr lang="sr-Cyrl-RS" sz="900" dirty="0">
                          <a:effectLst/>
                        </a:rPr>
                        <a:t>Prokupac</a:t>
                      </a:r>
                      <a:r>
                        <a:rPr lang="en-US" sz="900" dirty="0">
                          <a:effectLst/>
                        </a:rPr>
                        <a:t> bar</a:t>
                      </a:r>
                      <a:r>
                        <a:rPr lang="sr-Latn-RS" sz="900" dirty="0">
                          <a:effectLst/>
                        </a:rPr>
                        <a:t>rique</a:t>
                      </a:r>
                      <a:endParaRPr lang="en-US" sz="1000" b="1" dirty="0">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en-US" sz="900">
                          <a:effectLst/>
                        </a:rPr>
                        <a:t>2017</a:t>
                      </a:r>
                      <a:endParaRPr lang="en-US" sz="1000" b="1">
                        <a:solidFill>
                          <a:srgbClr val="082A75"/>
                        </a:solidFill>
                        <a:effectLst/>
                        <a:latin typeface="Calibri"/>
                        <a:ea typeface="MS Mincho"/>
                        <a:cs typeface="Times New Roman"/>
                      </a:endParaRPr>
                    </a:p>
                  </a:txBody>
                  <a:tcPr marL="50537" marR="50537" marT="0" marB="0" anchor="ctr"/>
                </a:tc>
              </a:tr>
              <a:tr h="155456">
                <a:tc>
                  <a:txBody>
                    <a:bodyPr/>
                    <a:lstStyle/>
                    <a:p>
                      <a:pPr algn="l">
                        <a:lnSpc>
                          <a:spcPct val="115000"/>
                        </a:lnSpc>
                        <a:spcAft>
                          <a:spcPts val="0"/>
                        </a:spcAft>
                      </a:pPr>
                      <a:r>
                        <a:rPr lang="sr-Cyrl-RS" sz="900">
                          <a:effectLst/>
                        </a:rPr>
                        <a:t>Београдски</a:t>
                      </a:r>
                      <a:endParaRPr lang="en-US" sz="1000" b="1">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sr-Cyrl-RS" sz="900">
                          <a:effectLst/>
                        </a:rPr>
                        <a:t>Смедеревско</a:t>
                      </a:r>
                      <a:endParaRPr lang="en-US" sz="1000" b="1">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sr-Cyrl-RS" sz="900">
                          <a:effectLst/>
                        </a:rPr>
                        <a:t>Јанко </a:t>
                      </a:r>
                      <a:endParaRPr lang="en-US" sz="1000" b="1">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sr-Cyrl-RS" sz="900">
                          <a:effectLst/>
                        </a:rPr>
                        <a:t>BAS PROKUPAC</a:t>
                      </a:r>
                      <a:endParaRPr lang="en-US" sz="1000" b="1">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sr-Cyrl-RS" sz="900">
                          <a:effectLst/>
                        </a:rPr>
                        <a:t>2017</a:t>
                      </a:r>
                      <a:endParaRPr lang="en-US" sz="1000" b="1">
                        <a:solidFill>
                          <a:srgbClr val="082A75"/>
                        </a:solidFill>
                        <a:effectLst/>
                        <a:latin typeface="Calibri"/>
                        <a:ea typeface="MS Mincho"/>
                        <a:cs typeface="Times New Roman"/>
                      </a:endParaRPr>
                    </a:p>
                  </a:txBody>
                  <a:tcPr marL="50537" marR="50537" marT="0" marB="0" anchor="ctr"/>
                </a:tc>
              </a:tr>
              <a:tr h="155456">
                <a:tc rowSpan="2">
                  <a:txBody>
                    <a:bodyPr/>
                    <a:lstStyle/>
                    <a:p>
                      <a:pPr algn="l">
                        <a:lnSpc>
                          <a:spcPct val="115000"/>
                        </a:lnSpc>
                        <a:spcAft>
                          <a:spcPts val="0"/>
                        </a:spcAft>
                      </a:pPr>
                      <a:r>
                        <a:rPr lang="sr-Cyrl-RS" sz="900">
                          <a:effectLst/>
                        </a:rPr>
                        <a:t>Млавски</a:t>
                      </a:r>
                      <a:endParaRPr lang="en-US" sz="1000" b="1">
                        <a:solidFill>
                          <a:srgbClr val="082A75"/>
                        </a:solidFill>
                        <a:effectLst/>
                        <a:latin typeface="Calibri"/>
                        <a:ea typeface="MS Mincho"/>
                        <a:cs typeface="Times New Roman"/>
                      </a:endParaRPr>
                    </a:p>
                  </a:txBody>
                  <a:tcPr marL="50537" marR="50537" marT="0" marB="0" anchor="ctr"/>
                </a:tc>
                <a:tc rowSpan="2">
                  <a:txBody>
                    <a:bodyPr/>
                    <a:lstStyle/>
                    <a:p>
                      <a:pPr algn="l">
                        <a:lnSpc>
                          <a:spcPct val="115000"/>
                        </a:lnSpc>
                        <a:spcAft>
                          <a:spcPts val="0"/>
                        </a:spcAft>
                      </a:pPr>
                      <a:r>
                        <a:rPr lang="sr-Cyrl-RS" sz="900" dirty="0">
                          <a:effectLst/>
                        </a:rPr>
                        <a:t>Ресавско</a:t>
                      </a:r>
                      <a:endParaRPr lang="en-US" sz="1000" b="1" dirty="0">
                        <a:solidFill>
                          <a:srgbClr val="082A75"/>
                        </a:solidFill>
                        <a:effectLst/>
                        <a:latin typeface="Calibri"/>
                        <a:ea typeface="MS Mincho"/>
                        <a:cs typeface="Times New Roman"/>
                      </a:endParaRPr>
                    </a:p>
                  </a:txBody>
                  <a:tcPr marL="50537" marR="50537" marT="0" marB="0" anchor="ctr"/>
                </a:tc>
                <a:tc rowSpan="2">
                  <a:txBody>
                    <a:bodyPr/>
                    <a:lstStyle/>
                    <a:p>
                      <a:pPr algn="l">
                        <a:lnSpc>
                          <a:spcPct val="115000"/>
                        </a:lnSpc>
                        <a:spcAft>
                          <a:spcPts val="0"/>
                        </a:spcAft>
                      </a:pPr>
                      <a:r>
                        <a:rPr lang="sr-Cyrl-RS" sz="900">
                          <a:effectLst/>
                        </a:rPr>
                        <a:t>Виртус</a:t>
                      </a:r>
                      <a:endParaRPr lang="en-US" sz="1000" b="1">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sr-Latn-RS" sz="900">
                          <a:effectLst/>
                        </a:rPr>
                        <a:t>Virtus Prokupac</a:t>
                      </a:r>
                      <a:endParaRPr lang="en-US" sz="1000" b="1">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sr-Cyrl-RS" sz="900">
                          <a:effectLst/>
                        </a:rPr>
                        <a:t>2017</a:t>
                      </a:r>
                      <a:endParaRPr lang="en-US" sz="1000" b="1">
                        <a:solidFill>
                          <a:srgbClr val="082A75"/>
                        </a:solidFill>
                        <a:effectLst/>
                        <a:latin typeface="Calibri"/>
                        <a:ea typeface="MS Mincho"/>
                        <a:cs typeface="Times New Roman"/>
                      </a:endParaRPr>
                    </a:p>
                  </a:txBody>
                  <a:tcPr marL="50537" marR="50537" marT="0" marB="0" anchor="ctr"/>
                </a:tc>
              </a:tr>
              <a:tr h="28942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a:lnSpc>
                          <a:spcPct val="115000"/>
                        </a:lnSpc>
                        <a:spcAft>
                          <a:spcPts val="0"/>
                        </a:spcAft>
                      </a:pPr>
                      <a:r>
                        <a:rPr lang="sr-Latn-RS" sz="900">
                          <a:effectLst/>
                        </a:rPr>
                        <a:t>Virtus Prokupac ROSE</a:t>
                      </a:r>
                      <a:r>
                        <a:rPr lang="sr-Cyrl-RS" sz="1200" baseline="30000">
                          <a:effectLst/>
                        </a:rPr>
                        <a:t>*</a:t>
                      </a:r>
                      <a:endParaRPr lang="en-US" sz="1000" b="1">
                        <a:solidFill>
                          <a:srgbClr val="082A75"/>
                        </a:solidFill>
                        <a:effectLst/>
                        <a:latin typeface="Calibri"/>
                        <a:ea typeface="MS Mincho"/>
                        <a:cs typeface="Times New Roman"/>
                      </a:endParaRPr>
                    </a:p>
                  </a:txBody>
                  <a:tcPr marL="50537" marR="50537" marT="0" marB="0" anchor="ctr"/>
                </a:tc>
                <a:tc>
                  <a:txBody>
                    <a:bodyPr/>
                    <a:lstStyle/>
                    <a:p>
                      <a:pPr algn="l">
                        <a:lnSpc>
                          <a:spcPct val="115000"/>
                        </a:lnSpc>
                        <a:spcAft>
                          <a:spcPts val="0"/>
                        </a:spcAft>
                      </a:pPr>
                      <a:r>
                        <a:rPr lang="sr-Latn-RS" sz="900" dirty="0">
                          <a:effectLst/>
                        </a:rPr>
                        <a:t>2019</a:t>
                      </a:r>
                      <a:endParaRPr lang="en-US" sz="1000" b="1" dirty="0">
                        <a:solidFill>
                          <a:srgbClr val="082A75"/>
                        </a:solidFill>
                        <a:effectLst/>
                        <a:latin typeface="Calibri"/>
                        <a:ea typeface="MS Mincho"/>
                        <a:cs typeface="Times New Roman"/>
                      </a:endParaRPr>
                    </a:p>
                  </a:txBody>
                  <a:tcPr marL="50537" marR="50537" marT="0" marB="0" anchor="ctr"/>
                </a:tc>
              </a:tr>
            </a:tbl>
          </a:graphicData>
        </a:graphic>
      </p:graphicFrame>
      <p:sp>
        <p:nvSpPr>
          <p:cNvPr id="8" name="Rectangle 7"/>
          <p:cNvSpPr/>
          <p:nvPr/>
        </p:nvSpPr>
        <p:spPr>
          <a:xfrm>
            <a:off x="495300" y="6324600"/>
            <a:ext cx="7620000" cy="461665"/>
          </a:xfrm>
          <a:prstGeom prst="rect">
            <a:avLst/>
          </a:prstGeom>
        </p:spPr>
        <p:txBody>
          <a:bodyPr wrap="square">
            <a:spAutoFit/>
          </a:bodyPr>
          <a:lstStyle/>
          <a:p>
            <a:r>
              <a:rPr lang="sr-Cyrl-RS" sz="1200" dirty="0">
                <a:solidFill>
                  <a:schemeClr val="tx2"/>
                </a:solidFill>
              </a:rPr>
              <a:t>*купаже у којима Прокупац учествује са 50% и више  </a:t>
            </a:r>
            <a:endParaRPr lang="en-US" sz="1200" b="1" dirty="0">
              <a:solidFill>
                <a:schemeClr val="tx2"/>
              </a:solidFill>
            </a:endParaRPr>
          </a:p>
          <a:p>
            <a:r>
              <a:rPr lang="sr-Cyrl-RS" sz="1200" dirty="0">
                <a:solidFill>
                  <a:schemeClr val="tx2"/>
                </a:solidFill>
              </a:rPr>
              <a:t>**купаже у којима Прокупац учествује са мање од 50%</a:t>
            </a:r>
            <a:endParaRPr lang="en-US" sz="1200" b="1" dirty="0">
              <a:solidFill>
                <a:schemeClr val="tx2"/>
              </a:solidFill>
            </a:endParaRPr>
          </a:p>
        </p:txBody>
      </p:sp>
    </p:spTree>
    <p:extLst>
      <p:ext uri="{BB962C8B-B14F-4D97-AF65-F5344CB8AC3E}">
        <p14:creationId xmlns:p14="http://schemas.microsoft.com/office/powerpoint/2010/main" val="6717651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28600"/>
            <a:ext cx="8839200" cy="6553200"/>
          </a:xfrm>
        </p:spPr>
        <p:txBody>
          <a:bodyPr>
            <a:normAutofit fontScale="32500" lnSpcReduction="20000"/>
          </a:bodyPr>
          <a:lstStyle/>
          <a:p>
            <a:pPr marL="0" indent="0" algn="just">
              <a:buNone/>
            </a:pPr>
            <a:r>
              <a:rPr lang="sr-Cyrl-RS" sz="4300" dirty="0"/>
              <a:t>Већина анализираних Прокупац вина је била из Жупског виногорја, виноградарског рејона Три мораве</a:t>
            </a:r>
            <a:r>
              <a:rPr lang="sr-Latn-RS" sz="4300" dirty="0"/>
              <a:t>, </a:t>
            </a:r>
            <a:r>
              <a:rPr lang="sr-Cyrl-RS" sz="4300" dirty="0"/>
              <a:t>док је према години бербе већина вина била старости 4 године (берба 2017.). Углавном се радило о моноваријатетним винима, при чему је само у два вина од укупно пет купажа, Прокупац био заступљен са мање од 50%. </a:t>
            </a:r>
            <a:endParaRPr lang="en-US" sz="4300" b="1" dirty="0"/>
          </a:p>
          <a:p>
            <a:endParaRPr lang="sr-Cyrl-RS" dirty="0" smtClean="0"/>
          </a:p>
          <a:p>
            <a:endParaRPr lang="sr-Cyrl-RS" dirty="0"/>
          </a:p>
          <a:p>
            <a:endParaRPr lang="sr-Cyrl-RS" dirty="0" smtClean="0"/>
          </a:p>
          <a:p>
            <a:endParaRPr lang="sr-Cyrl-RS" dirty="0"/>
          </a:p>
          <a:p>
            <a:endParaRPr lang="sr-Cyrl-RS" dirty="0" smtClean="0"/>
          </a:p>
          <a:p>
            <a:endParaRPr lang="sr-Cyrl-RS" dirty="0"/>
          </a:p>
          <a:p>
            <a:endParaRPr lang="sr-Cyrl-RS" dirty="0" smtClean="0"/>
          </a:p>
          <a:p>
            <a:endParaRPr lang="sr-Cyrl-RS" dirty="0"/>
          </a:p>
          <a:p>
            <a:endParaRPr lang="sr-Cyrl-RS" dirty="0" smtClean="0"/>
          </a:p>
          <a:p>
            <a:endParaRPr lang="sr-Cyrl-RS" dirty="0"/>
          </a:p>
          <a:p>
            <a:endParaRPr lang="sr-Cyrl-RS" dirty="0" smtClean="0"/>
          </a:p>
          <a:p>
            <a:endParaRPr lang="sr-Cyrl-RS" dirty="0"/>
          </a:p>
          <a:p>
            <a:endParaRPr lang="sr-Cyrl-RS" dirty="0" smtClean="0"/>
          </a:p>
          <a:p>
            <a:endParaRPr lang="sr-Cyrl-RS" dirty="0"/>
          </a:p>
          <a:p>
            <a:endParaRPr lang="sr-Cyrl-RS" dirty="0" smtClean="0"/>
          </a:p>
          <a:p>
            <a:endParaRPr lang="sr-Cyrl-RS" dirty="0"/>
          </a:p>
          <a:p>
            <a:endParaRPr lang="sr-Cyrl-RS" dirty="0" smtClean="0"/>
          </a:p>
          <a:p>
            <a:endParaRPr lang="sr-Cyrl-RS" dirty="0"/>
          </a:p>
          <a:p>
            <a:endParaRPr lang="sr-Cyrl-RS" sz="2300" dirty="0" smtClean="0"/>
          </a:p>
          <a:p>
            <a:endParaRPr lang="sr-Cyrl-RS" sz="2300" dirty="0"/>
          </a:p>
          <a:p>
            <a:endParaRPr lang="sr-Cyrl-RS" sz="2300" dirty="0" smtClean="0"/>
          </a:p>
          <a:p>
            <a:endParaRPr lang="sr-Cyrl-RS" sz="2300" dirty="0"/>
          </a:p>
          <a:p>
            <a:endParaRPr lang="sr-Cyrl-RS" sz="2300" dirty="0" smtClean="0"/>
          </a:p>
          <a:p>
            <a:endParaRPr lang="sr-Cyrl-RS" sz="2300" dirty="0" smtClean="0"/>
          </a:p>
          <a:p>
            <a:pPr marL="0" indent="0" algn="ctr">
              <a:buNone/>
            </a:pPr>
            <a:r>
              <a:rPr lang="sr-Cyrl-RS" sz="2300" dirty="0"/>
              <a:t>Расподела анализираних Прокупац вина према виноградарском рејону, виногорјима и години бербе и уделу Прокупца </a:t>
            </a:r>
            <a:endParaRPr lang="sr-Cyrl-RS" sz="2300" dirty="0" smtClean="0"/>
          </a:p>
          <a:p>
            <a:pPr marL="0" indent="0" algn="ctr">
              <a:buNone/>
            </a:pPr>
            <a:endParaRPr lang="en-US" sz="2300" b="1" dirty="0"/>
          </a:p>
          <a:p>
            <a:pPr algn="just"/>
            <a:r>
              <a:rPr lang="sr-Cyrl-RS" sz="4300" dirty="0"/>
              <a:t>Сензорну анализу прикупљених узорака обавио је деветочлани Панел искусних сензорних оцењивача (27 до 53 година старости, </a:t>
            </a:r>
            <a:r>
              <a:rPr lang="en-US" sz="4300" dirty="0"/>
              <a:t>2</a:t>
            </a:r>
            <a:r>
              <a:rPr lang="sr-Cyrl-RS" sz="4300" dirty="0"/>
              <a:t> жене, </a:t>
            </a:r>
            <a:r>
              <a:rPr lang="en-US" sz="4300" dirty="0"/>
              <a:t>7</a:t>
            </a:r>
            <a:r>
              <a:rPr lang="sr-Cyrl-RS" sz="4300" dirty="0"/>
              <a:t> мушкараца). При квантификацији резултата коришћена је нумеричка мерн</a:t>
            </a:r>
            <a:r>
              <a:rPr lang="sr-Latn-RS" sz="4300" dirty="0"/>
              <a:t>a</a:t>
            </a:r>
            <a:r>
              <a:rPr lang="sr-Cyrl-RS" sz="4300" dirty="0"/>
              <a:t> скала (оцене од 0 до 10) и картони за сензорно оцењивање вина који су модификовани и прилагођени за оцењивање Прокупац вина. Према коришћеном картону, сензорно оцењивање вина подразумевало је оцену боје, мириса/ароме и укуса вина. При чему су јасно дефинисан</a:t>
            </a:r>
            <a:r>
              <a:rPr lang="sr-Latn-RS" sz="4300" dirty="0"/>
              <a:t>e</a:t>
            </a:r>
            <a:r>
              <a:rPr lang="sr-Cyrl-RS" sz="4300" dirty="0"/>
              <a:t> и детаљно обајшњене карактеристике које се оцењују, али је остављен и део за коментар у случају да сензорни оцењивач има потребу да дода неку напомену или образложи своје мишљење. </a:t>
            </a:r>
            <a:endParaRPr lang="sr-Cyrl-RS" sz="4300" dirty="0" smtClean="0"/>
          </a:p>
          <a:p>
            <a:pPr algn="just"/>
            <a:r>
              <a:rPr lang="sr-Cyrl-RS" sz="4300" dirty="0" smtClean="0"/>
              <a:t>Сензорна </a:t>
            </a:r>
            <a:r>
              <a:rPr lang="sr-Cyrl-RS" sz="4300" dirty="0"/>
              <a:t>анализа узорака Прокупац вина обављена је у контролисаним условима (осветљење, температура, бука, мириси), у просторији прилагођеној дегустацији вина. </a:t>
            </a:r>
            <a:r>
              <a:rPr lang="sr-Cyrl-RS" sz="4300" dirty="0" smtClean="0"/>
              <a:t>Вина на </a:t>
            </a:r>
            <a:r>
              <a:rPr lang="sr-Cyrl-RS" sz="4300" dirty="0"/>
              <a:t>адекватној температури (15-17 </a:t>
            </a:r>
            <a:r>
              <a:rPr lang="sr-Cyrl-RS" sz="4300" baseline="30000" dirty="0"/>
              <a:t>о</a:t>
            </a:r>
            <a:r>
              <a:rPr lang="sr-Cyrl-RS" sz="4300" dirty="0"/>
              <a:t>С), </a:t>
            </a:r>
            <a:r>
              <a:rPr lang="sr-Cyrl-RS" sz="4300" dirty="0" smtClean="0"/>
              <a:t>послужена </a:t>
            </a:r>
            <a:r>
              <a:rPr lang="sr-Cyrl-RS" sz="4300" dirty="0"/>
              <a:t>су претходно утврђеним редом (млађа пре старијих, она која нису одлежавала у дрвним бурадима пре оних која јесу, купаже на крају). У првом делу сензорног оцењивања, који се састојао од три сесије (свака сесија десет узорака вина) коришћена је стандардизована чаша за сензорно оцењивање вина (ISO 3591:1977). </a:t>
            </a:r>
            <a:endParaRPr lang="sr-Cyrl-RS" sz="4300" dirty="0" smtClean="0"/>
          </a:p>
          <a:p>
            <a:pPr algn="just"/>
            <a:r>
              <a:rPr lang="sr-Cyrl-RS" sz="4300" dirty="0" smtClean="0"/>
              <a:t>У </a:t>
            </a:r>
            <a:r>
              <a:rPr lang="sr-Cyrl-RS" sz="4300" dirty="0"/>
              <a:t>продужетку је </a:t>
            </a:r>
            <a:r>
              <a:rPr lang="sr-Cyrl-RS" sz="4300" dirty="0" smtClean="0"/>
              <a:t>приказан </a:t>
            </a:r>
            <a:r>
              <a:rPr lang="sr-Cyrl-RS" sz="4300" dirty="0"/>
              <a:t>Картон за сензорно оцењивање, прихваћен од стране свих чалнова Панела и коришћен за део сензорног оцењивања Прокупац </a:t>
            </a:r>
            <a:r>
              <a:rPr lang="sr-Cyrl-RS" sz="4300" dirty="0" smtClean="0"/>
              <a:t>вина. </a:t>
            </a:r>
            <a:endParaRPr lang="en-US" sz="4300" b="1" dirty="0"/>
          </a:p>
        </p:txBody>
      </p:sp>
      <p:pic>
        <p:nvPicPr>
          <p:cNvPr id="5" name="Picture 4"/>
          <p:cNvPicPr/>
          <p:nvPr/>
        </p:nvPicPr>
        <p:blipFill>
          <a:blip r:embed="rId2" cstate="email">
            <a:extLst>
              <a:ext uri="{28A0092B-C50C-407E-A947-70E740481C1C}">
                <a14:useLocalDpi xmlns:a14="http://schemas.microsoft.com/office/drawing/2010/main"/>
              </a:ext>
            </a:extLst>
          </a:blip>
          <a:stretch>
            <a:fillRect/>
          </a:stretch>
        </p:blipFill>
        <p:spPr>
          <a:xfrm>
            <a:off x="1676400" y="938784"/>
            <a:ext cx="5486400" cy="2743200"/>
          </a:xfrm>
          <a:prstGeom prst="rect">
            <a:avLst/>
          </a:prstGeom>
        </p:spPr>
      </p:pic>
    </p:spTree>
    <p:extLst>
      <p:ext uri="{BB962C8B-B14F-4D97-AF65-F5344CB8AC3E}">
        <p14:creationId xmlns:p14="http://schemas.microsoft.com/office/powerpoint/2010/main" val="12955336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email">
            <a:extLst>
              <a:ext uri="{28A0092B-C50C-407E-A947-70E740481C1C}">
                <a14:useLocalDpi xmlns:a14="http://schemas.microsoft.com/office/drawing/2010/main"/>
              </a:ext>
            </a:extLst>
          </a:blip>
          <a:stretch>
            <a:fillRect/>
          </a:stretch>
        </p:blipFill>
        <p:spPr>
          <a:xfrm>
            <a:off x="2231742" y="228600"/>
            <a:ext cx="4680515" cy="6400800"/>
          </a:xfrm>
          <a:prstGeom prst="rect">
            <a:avLst/>
          </a:prstGeom>
        </p:spPr>
      </p:pic>
    </p:spTree>
    <p:extLst>
      <p:ext uri="{BB962C8B-B14F-4D97-AF65-F5344CB8AC3E}">
        <p14:creationId xmlns:p14="http://schemas.microsoft.com/office/powerpoint/2010/main" val="14322627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686799" cy="5715000"/>
          </a:xfrm>
        </p:spPr>
        <p:txBody>
          <a:bodyPr>
            <a:normAutofit/>
          </a:bodyPr>
          <a:lstStyle/>
          <a:p>
            <a:pPr algn="just"/>
            <a:r>
              <a:rPr lang="sr-Cyrl-RS" sz="1400" dirty="0"/>
              <a:t>Кoд Прокупац винa, oснoвнa бoja je црвeнa, међутим сходно томе да ли се ради о младом или одлежалом вину, али и у зависности од начина винификације, могу се уочити оранж и мрки тонови, као и тoнoви плаве боје. У оквиру оцењивања боје Прокупац вина истовремено је са дефинисањем нијансе боје одређиван и интензитет обојености.</a:t>
            </a:r>
            <a:endParaRPr lang="en-US" sz="1400" b="1" dirty="0"/>
          </a:p>
          <a:p>
            <a:pPr algn="just"/>
            <a:r>
              <a:rPr lang="sr-Cyrl-RS" sz="1400" dirty="0"/>
              <a:t>Генерално, уочено је да је нијанса боје млађих Прокупац вина (бербе 2018. и 2019.) углавном описана као </a:t>
            </a:r>
            <a:r>
              <a:rPr lang="sr-Cyrl-RS" sz="1400" dirty="0" smtClean="0"/>
              <a:t>вишња </a:t>
            </a:r>
            <a:r>
              <a:rPr lang="sr-Cyrl-RS" sz="1400" dirty="0"/>
              <a:t>црвена, док су старија вина имала израженије оранж или </a:t>
            </a:r>
            <a:r>
              <a:rPr lang="sr-Cyrl-RS" sz="1400" dirty="0" smtClean="0"/>
              <a:t>мрке.</a:t>
            </a:r>
          </a:p>
          <a:p>
            <a:endParaRPr lang="en-US" sz="1400" dirty="0"/>
          </a:p>
        </p:txBody>
      </p:sp>
      <p:sp>
        <p:nvSpPr>
          <p:cNvPr id="3" name="Title 2"/>
          <p:cNvSpPr>
            <a:spLocks noGrp="1"/>
          </p:cNvSpPr>
          <p:nvPr>
            <p:ph type="title"/>
          </p:nvPr>
        </p:nvSpPr>
        <p:spPr>
          <a:xfrm>
            <a:off x="457200" y="152400"/>
            <a:ext cx="8229600" cy="728472"/>
          </a:xfrm>
        </p:spPr>
        <p:txBody>
          <a:bodyPr>
            <a:normAutofit fontScale="90000"/>
          </a:bodyPr>
          <a:lstStyle/>
          <a:p>
            <a:r>
              <a:rPr lang="sr-Cyrl-RS" b="1" dirty="0"/>
              <a:t>Боја анализираних Прокупац вина </a:t>
            </a:r>
            <a:endParaRPr lang="en-US" dirty="0"/>
          </a:p>
        </p:txBody>
      </p:sp>
      <p:pic>
        <p:nvPicPr>
          <p:cNvPr id="4" name="Picture 3"/>
          <p:cNvPicPr/>
          <p:nvPr/>
        </p:nvPicPr>
        <p:blipFill rotWithShape="1">
          <a:blip r:embed="rId3" cstate="email">
            <a:extLst>
              <a:ext uri="{28A0092B-C50C-407E-A947-70E740481C1C}">
                <a14:useLocalDpi xmlns:a14="http://schemas.microsoft.com/office/drawing/2010/main"/>
              </a:ext>
            </a:extLst>
          </a:blip>
          <a:srcRect/>
          <a:stretch/>
        </p:blipFill>
        <p:spPr bwMode="auto">
          <a:xfrm>
            <a:off x="990600" y="2590800"/>
            <a:ext cx="7239000" cy="2971800"/>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384048" y="5638800"/>
            <a:ext cx="8382000" cy="523220"/>
          </a:xfrm>
          <a:prstGeom prst="rect">
            <a:avLst/>
          </a:prstGeom>
        </p:spPr>
        <p:txBody>
          <a:bodyPr wrap="square">
            <a:spAutoFit/>
          </a:bodyPr>
          <a:lstStyle/>
          <a:p>
            <a:pPr algn="ctr"/>
            <a:r>
              <a:rPr lang="sr-Cyrl-RS" sz="1400" dirty="0">
                <a:solidFill>
                  <a:schemeClr val="tx2"/>
                </a:solidFill>
              </a:rPr>
              <a:t>Слика 2. Радар дијаграми средњих вредности оцена нијансе и интензитета обојености Прокупац вина берби 2018. и 2019. (лево) и берби 2011., 2015. и 2016.</a:t>
            </a:r>
            <a:endParaRPr lang="en-US" sz="1400" b="1" dirty="0">
              <a:solidFill>
                <a:schemeClr val="tx2"/>
              </a:solidFill>
            </a:endParaRPr>
          </a:p>
        </p:txBody>
      </p:sp>
    </p:spTree>
    <p:extLst>
      <p:ext uri="{BB962C8B-B14F-4D97-AF65-F5344CB8AC3E}">
        <p14:creationId xmlns:p14="http://schemas.microsoft.com/office/powerpoint/2010/main" val="35299085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cstate="email">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a:ext>
            </a:extLst>
          </a:blip>
          <a:srcRect/>
          <a:stretch/>
        </p:blipFill>
        <p:spPr bwMode="auto">
          <a:xfrm>
            <a:off x="914400" y="304800"/>
            <a:ext cx="6858000" cy="2667000"/>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262128" y="2931437"/>
            <a:ext cx="8763000" cy="246221"/>
          </a:xfrm>
          <a:prstGeom prst="rect">
            <a:avLst/>
          </a:prstGeom>
        </p:spPr>
        <p:txBody>
          <a:bodyPr wrap="square">
            <a:spAutoFit/>
          </a:bodyPr>
          <a:lstStyle/>
          <a:p>
            <a:pPr algn="ctr"/>
            <a:r>
              <a:rPr lang="sr-Cyrl-RS" sz="1000" dirty="0">
                <a:solidFill>
                  <a:schemeClr val="tx2"/>
                </a:solidFill>
              </a:rPr>
              <a:t>Слика 3. Радар дијаграми средњих вредности оцена нијансе и интензитета обојености </a:t>
            </a:r>
            <a:r>
              <a:rPr lang="sr-Cyrl-RS" sz="1000" dirty="0" smtClean="0">
                <a:solidFill>
                  <a:schemeClr val="tx2"/>
                </a:solidFill>
              </a:rPr>
              <a:t>Прокупац </a:t>
            </a:r>
            <a:r>
              <a:rPr lang="sr-Cyrl-RS" sz="1000" dirty="0">
                <a:solidFill>
                  <a:schemeClr val="tx2"/>
                </a:solidFill>
              </a:rPr>
              <a:t>вина бербе 2017. </a:t>
            </a:r>
            <a:endParaRPr lang="en-US" sz="1000" b="1" dirty="0">
              <a:solidFill>
                <a:schemeClr val="tx2"/>
              </a:solidFill>
            </a:endParaRPr>
          </a:p>
        </p:txBody>
      </p:sp>
      <p:sp>
        <p:nvSpPr>
          <p:cNvPr id="6" name="Rectangle 5"/>
          <p:cNvSpPr/>
          <p:nvPr/>
        </p:nvSpPr>
        <p:spPr>
          <a:xfrm>
            <a:off x="243840" y="3200400"/>
            <a:ext cx="8671560" cy="830997"/>
          </a:xfrm>
          <a:prstGeom prst="rect">
            <a:avLst/>
          </a:prstGeom>
        </p:spPr>
        <p:txBody>
          <a:bodyPr wrap="square">
            <a:spAutoFit/>
          </a:bodyPr>
          <a:lstStyle/>
          <a:p>
            <a:pPr algn="just"/>
            <a:r>
              <a:rPr lang="sr-Cyrl-RS" sz="1200" dirty="0">
                <a:solidFill>
                  <a:schemeClr val="tx2"/>
                </a:solidFill>
              </a:rPr>
              <a:t>Прокупац вина бербе 2017. могу се оквирно према средњим вредностима оцена нијансе и интензитета обојености поделити у две групе. Лева страна слике 3. приказује групу код које су нијансе описане као црвенкасто мрка до интензивније мрка, док десна страна слике 3. показује групу код које су заступљеније нијансе описане као чисто црвена (трешња). Код свих анализираних Прокупац вина нијансе црвене са пурпурно или мастило плавом једва су приметне.</a:t>
            </a:r>
            <a:endParaRPr lang="en-US" sz="1200" b="1" dirty="0">
              <a:solidFill>
                <a:schemeClr val="tx2"/>
              </a:solidFill>
            </a:endParaRPr>
          </a:p>
        </p:txBody>
      </p:sp>
      <p:pic>
        <p:nvPicPr>
          <p:cNvPr id="7" name="Picture 6"/>
          <p:cNvPicPr/>
          <p:nvPr/>
        </p:nvPicPr>
        <p:blipFill>
          <a:blip r:embed="rId4" cstate="email">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a:ext>
            </a:extLst>
          </a:blip>
          <a:srcRect/>
          <a:stretch>
            <a:fillRect/>
          </a:stretch>
        </p:blipFill>
        <p:spPr bwMode="auto">
          <a:xfrm>
            <a:off x="76200" y="3877069"/>
            <a:ext cx="3657599" cy="2274838"/>
          </a:xfrm>
          <a:prstGeom prst="rect">
            <a:avLst/>
          </a:prstGeom>
          <a:noFill/>
        </p:spPr>
      </p:pic>
      <p:sp>
        <p:nvSpPr>
          <p:cNvPr id="8" name="Rectangle 7"/>
          <p:cNvSpPr/>
          <p:nvPr/>
        </p:nvSpPr>
        <p:spPr>
          <a:xfrm>
            <a:off x="304800" y="6117997"/>
            <a:ext cx="3505199" cy="553998"/>
          </a:xfrm>
          <a:prstGeom prst="rect">
            <a:avLst/>
          </a:prstGeom>
        </p:spPr>
        <p:txBody>
          <a:bodyPr wrap="square">
            <a:spAutoFit/>
          </a:bodyPr>
          <a:lstStyle/>
          <a:p>
            <a:pPr algn="just"/>
            <a:r>
              <a:rPr lang="sr-Cyrl-RS" sz="1000" dirty="0">
                <a:solidFill>
                  <a:schemeClr val="tx2"/>
                </a:solidFill>
              </a:rPr>
              <a:t>Слика 4. Радар дијаграм средњих вредности оцена нијансе и интензитета обојености </a:t>
            </a:r>
            <a:r>
              <a:rPr lang="sr-Cyrl-RS" sz="1000" dirty="0" smtClean="0">
                <a:solidFill>
                  <a:schemeClr val="tx2"/>
                </a:solidFill>
              </a:rPr>
              <a:t>вина </a:t>
            </a:r>
            <a:r>
              <a:rPr lang="sr-Cyrl-RS" sz="1000" dirty="0">
                <a:solidFill>
                  <a:schemeClr val="tx2"/>
                </a:solidFill>
              </a:rPr>
              <a:t>добијених купажирањем Прокупца са боље обојеним </a:t>
            </a:r>
            <a:r>
              <a:rPr lang="sr-Cyrl-RS" sz="1000" dirty="0" smtClean="0">
                <a:solidFill>
                  <a:schemeClr val="tx2"/>
                </a:solidFill>
              </a:rPr>
              <a:t>сортама</a:t>
            </a:r>
            <a:endParaRPr lang="en-US" sz="1000" b="1" dirty="0">
              <a:solidFill>
                <a:schemeClr val="tx2"/>
              </a:solidFill>
            </a:endParaRPr>
          </a:p>
        </p:txBody>
      </p:sp>
      <p:sp>
        <p:nvSpPr>
          <p:cNvPr id="9" name="Rectangle 8"/>
          <p:cNvSpPr/>
          <p:nvPr/>
        </p:nvSpPr>
        <p:spPr>
          <a:xfrm>
            <a:off x="3962400" y="4548337"/>
            <a:ext cx="4800600" cy="1169551"/>
          </a:xfrm>
          <a:prstGeom prst="rect">
            <a:avLst/>
          </a:prstGeom>
        </p:spPr>
        <p:txBody>
          <a:bodyPr wrap="square">
            <a:spAutoFit/>
          </a:bodyPr>
          <a:lstStyle/>
          <a:p>
            <a:pPr algn="just"/>
            <a:r>
              <a:rPr lang="sr-Cyrl-RS" sz="1400" dirty="0">
                <a:solidFill>
                  <a:schemeClr val="tx2"/>
                </a:solidFill>
              </a:rPr>
              <a:t>Анализа нијансе и интензитета обојености вина добијених купажирањем Прокупца са боље обојеним сортама (Мерло, Каберне совињон или Марселан) указује да се на овај начин могу добити вина са израженијим нијансама црвенкасто мрке боје. </a:t>
            </a:r>
            <a:endParaRPr lang="en-US" sz="1400" b="1" dirty="0">
              <a:solidFill>
                <a:schemeClr val="tx2"/>
              </a:solidFill>
            </a:endParaRPr>
          </a:p>
        </p:txBody>
      </p:sp>
    </p:spTree>
    <p:extLst>
      <p:ext uri="{BB962C8B-B14F-4D97-AF65-F5344CB8AC3E}">
        <p14:creationId xmlns:p14="http://schemas.microsoft.com/office/powerpoint/2010/main" val="18435064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686799" cy="5638800"/>
          </a:xfrm>
        </p:spPr>
        <p:txBody>
          <a:bodyPr>
            <a:normAutofit/>
          </a:bodyPr>
          <a:lstStyle/>
          <a:p>
            <a:pPr marL="0" indent="0" algn="just">
              <a:buNone/>
            </a:pPr>
            <a:r>
              <a:rPr lang="sr-Cyrl-RS" sz="1400" dirty="0"/>
              <a:t>Посебна пажња посвећена је олфакторној фази сензорног оцењивања са циљем да се уоче и квантификују разлике у мирисима и аромама анализираних Прокупац вина</a:t>
            </a:r>
            <a:r>
              <a:rPr lang="sr-Cyrl-RS" sz="1400" dirty="0" smtClean="0"/>
              <a:t>.</a:t>
            </a:r>
            <a:endParaRPr lang="sr-Latn-RS" sz="1400" dirty="0" smtClean="0"/>
          </a:p>
          <a:p>
            <a:pPr marL="0" indent="0" algn="just">
              <a:buNone/>
            </a:pPr>
            <a:endParaRPr lang="en-US" sz="1400" dirty="0"/>
          </a:p>
        </p:txBody>
      </p:sp>
      <p:sp>
        <p:nvSpPr>
          <p:cNvPr id="3" name="Title 2"/>
          <p:cNvSpPr>
            <a:spLocks noGrp="1"/>
          </p:cNvSpPr>
          <p:nvPr>
            <p:ph type="title"/>
          </p:nvPr>
        </p:nvSpPr>
        <p:spPr>
          <a:xfrm>
            <a:off x="457200" y="228600"/>
            <a:ext cx="8229600" cy="728472"/>
          </a:xfrm>
        </p:spPr>
        <p:txBody>
          <a:bodyPr>
            <a:normAutofit fontScale="90000"/>
          </a:bodyPr>
          <a:lstStyle/>
          <a:p>
            <a:r>
              <a:rPr lang="sr-Cyrl-RS" b="1" dirty="0" smtClean="0"/>
              <a:t>Олфакторна анализ</a:t>
            </a:r>
            <a:r>
              <a:rPr lang="sr-Latn-RS" b="1" dirty="0" smtClean="0"/>
              <a:t>a</a:t>
            </a:r>
            <a:endParaRPr lang="en-US" dirty="0"/>
          </a:p>
        </p:txBody>
      </p:sp>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685800" y="1524000"/>
            <a:ext cx="7458456" cy="3505200"/>
          </a:xfrm>
          <a:prstGeom prst="rect">
            <a:avLst/>
          </a:prstGeom>
        </p:spPr>
      </p:pic>
      <p:sp>
        <p:nvSpPr>
          <p:cNvPr id="5" name="Rectangle 4"/>
          <p:cNvSpPr/>
          <p:nvPr/>
        </p:nvSpPr>
        <p:spPr>
          <a:xfrm>
            <a:off x="332232" y="5181600"/>
            <a:ext cx="8534400" cy="1169551"/>
          </a:xfrm>
          <a:prstGeom prst="rect">
            <a:avLst/>
          </a:prstGeom>
        </p:spPr>
        <p:txBody>
          <a:bodyPr wrap="square">
            <a:spAutoFit/>
          </a:bodyPr>
          <a:lstStyle/>
          <a:p>
            <a:pPr algn="just"/>
            <a:r>
              <a:rPr lang="sr-Cyrl-RS" sz="1400" dirty="0">
                <a:solidFill>
                  <a:schemeClr val="tx2"/>
                </a:solidFill>
              </a:rPr>
              <a:t>Узорци са оценом сортности преко шест могу се </a:t>
            </a:r>
            <a:r>
              <a:rPr lang="sr-Cyrl-RS" sz="1400" dirty="0" smtClean="0">
                <a:solidFill>
                  <a:schemeClr val="tx2"/>
                </a:solidFill>
              </a:rPr>
              <a:t>сматрати </a:t>
            </a:r>
            <a:r>
              <a:rPr lang="sr-Cyrl-RS" sz="1400" dirty="0">
                <a:solidFill>
                  <a:schemeClr val="tx2"/>
                </a:solidFill>
              </a:rPr>
              <a:t>винима са израженом сортношћу. Сва анализирана моноваријатетна вина су била задовољавајуће сортности, али је уочено да </a:t>
            </a:r>
            <a:r>
              <a:rPr lang="sr-Cyrl-RS" sz="1400" b="1" dirty="0" smtClean="0">
                <a:solidFill>
                  <a:schemeClr val="tx2"/>
                </a:solidFill>
              </a:rPr>
              <a:t>вина </a:t>
            </a:r>
            <a:r>
              <a:rPr lang="sr-Cyrl-RS" sz="1400" b="1" dirty="0">
                <a:solidFill>
                  <a:schemeClr val="tx2"/>
                </a:solidFill>
              </a:rPr>
              <a:t>из виноградарских рејона Три Мораве и Шумадијског</a:t>
            </a:r>
            <a:r>
              <a:rPr lang="sr-Cyrl-RS" sz="1400" dirty="0">
                <a:solidFill>
                  <a:schemeClr val="tx2"/>
                </a:solidFill>
              </a:rPr>
              <a:t> </a:t>
            </a:r>
            <a:r>
              <a:rPr lang="sr-Cyrl-RS" sz="1400" dirty="0" smtClean="0">
                <a:solidFill>
                  <a:schemeClr val="tx2"/>
                </a:solidFill>
              </a:rPr>
              <a:t>имају</a:t>
            </a:r>
            <a:r>
              <a:rPr lang="sr-Cyrl-RS" sz="1400" dirty="0">
                <a:solidFill>
                  <a:schemeClr val="tx2"/>
                </a:solidFill>
              </a:rPr>
              <a:t> у просеку</a:t>
            </a:r>
            <a:r>
              <a:rPr lang="sr-Cyrl-RS" sz="1400" dirty="0" smtClean="0">
                <a:solidFill>
                  <a:schemeClr val="tx2"/>
                </a:solidFill>
              </a:rPr>
              <a:t> </a:t>
            </a:r>
            <a:r>
              <a:rPr lang="sr-Cyrl-RS" sz="1400" dirty="0">
                <a:solidFill>
                  <a:schemeClr val="tx2"/>
                </a:solidFill>
              </a:rPr>
              <a:t>око 5% бољу средњу вредност оцене сортности од вина из других рејона. Вина која нису била моноваријатетна очекивано су показала нижи ниво сортности.</a:t>
            </a:r>
            <a:endParaRPr lang="en-US" sz="1400" dirty="0">
              <a:solidFill>
                <a:schemeClr val="tx2"/>
              </a:solidFill>
            </a:endParaRPr>
          </a:p>
        </p:txBody>
      </p:sp>
    </p:spTree>
    <p:extLst>
      <p:ext uri="{BB962C8B-B14F-4D97-AF65-F5344CB8AC3E}">
        <p14:creationId xmlns:p14="http://schemas.microsoft.com/office/powerpoint/2010/main" val="5060588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 y="164223"/>
            <a:ext cx="8686800" cy="6324600"/>
          </a:xfrm>
        </p:spPr>
        <p:txBody>
          <a:bodyPr/>
          <a:lstStyle/>
          <a:p>
            <a:pPr marL="0" indent="0" algn="just">
              <a:buNone/>
            </a:pPr>
            <a:r>
              <a:rPr lang="sr-Cyrl-RS" sz="1400" dirty="0"/>
              <a:t>Ради бољег и лакшег уочавања разлика и сличности међу анализираним Прокупац винима Средње вредности оцена укупног интензитета и комплексности арома анализираних Прокупац вина, али и све друге оцењиване позитивне и негативне ароме (мирисне ноте) приказане су на радар дијаграмима, а узорци су груписани према виноградарским рејонима или виногорјима.</a:t>
            </a:r>
            <a:endParaRPr lang="en-US" sz="1400" b="1" dirty="0"/>
          </a:p>
          <a:p>
            <a:endParaRPr lang="en-US" dirty="0"/>
          </a:p>
        </p:txBody>
      </p:sp>
      <p:sp>
        <p:nvSpPr>
          <p:cNvPr id="6" name="Rectangle 5"/>
          <p:cNvSpPr/>
          <p:nvPr/>
        </p:nvSpPr>
        <p:spPr>
          <a:xfrm>
            <a:off x="762000" y="3331464"/>
            <a:ext cx="7315200" cy="400110"/>
          </a:xfrm>
          <a:prstGeom prst="rect">
            <a:avLst/>
          </a:prstGeom>
        </p:spPr>
        <p:txBody>
          <a:bodyPr wrap="square">
            <a:spAutoFit/>
          </a:bodyPr>
          <a:lstStyle/>
          <a:p>
            <a:pPr algn="ctr"/>
            <a:r>
              <a:rPr lang="sr-Cyrl-RS" sz="1000" dirty="0">
                <a:solidFill>
                  <a:schemeClr val="tx2"/>
                </a:solidFill>
              </a:rPr>
              <a:t>Слика </a:t>
            </a:r>
            <a:r>
              <a:rPr lang="sr-Latn-RS" sz="1000" dirty="0">
                <a:solidFill>
                  <a:schemeClr val="tx2"/>
                </a:solidFill>
              </a:rPr>
              <a:t>6</a:t>
            </a:r>
            <a:r>
              <a:rPr lang="sr-Cyrl-RS" sz="1000" dirty="0" smtClean="0">
                <a:solidFill>
                  <a:schemeClr val="tx2"/>
                </a:solidFill>
              </a:rPr>
              <a:t>. </a:t>
            </a:r>
            <a:r>
              <a:rPr lang="sr-Cyrl-RS" sz="1000" dirty="0">
                <a:solidFill>
                  <a:schemeClr val="tx2"/>
                </a:solidFill>
              </a:rPr>
              <a:t>Радар дијаграм средњих вредности оцена позитивних (лева страна) и негативних (десна страна) арома Прокупац вина пореклом из Жупског виногорја</a:t>
            </a:r>
            <a:endParaRPr lang="en-US" sz="1000" b="1" dirty="0">
              <a:solidFill>
                <a:schemeClr val="tx2"/>
              </a:solidFill>
            </a:endParaRPr>
          </a:p>
        </p:txBody>
      </p:sp>
      <p:sp>
        <p:nvSpPr>
          <p:cNvPr id="7" name="Rectangle 6"/>
          <p:cNvSpPr/>
          <p:nvPr/>
        </p:nvSpPr>
        <p:spPr>
          <a:xfrm>
            <a:off x="792480" y="6248400"/>
            <a:ext cx="7467600" cy="553998"/>
          </a:xfrm>
          <a:prstGeom prst="rect">
            <a:avLst/>
          </a:prstGeom>
        </p:spPr>
        <p:txBody>
          <a:bodyPr wrap="square">
            <a:spAutoFit/>
          </a:bodyPr>
          <a:lstStyle/>
          <a:p>
            <a:pPr algn="ctr"/>
            <a:r>
              <a:rPr lang="sr-Cyrl-RS" sz="1000" dirty="0">
                <a:solidFill>
                  <a:schemeClr val="tx2"/>
                </a:solidFill>
              </a:rPr>
              <a:t>Слика </a:t>
            </a:r>
            <a:r>
              <a:rPr lang="sr-Latn-RS" sz="1000" dirty="0" smtClean="0">
                <a:solidFill>
                  <a:schemeClr val="tx2"/>
                </a:solidFill>
              </a:rPr>
              <a:t>7</a:t>
            </a:r>
            <a:r>
              <a:rPr lang="sr-Cyrl-RS" sz="1000" dirty="0" smtClean="0">
                <a:solidFill>
                  <a:schemeClr val="tx2"/>
                </a:solidFill>
              </a:rPr>
              <a:t>. </a:t>
            </a:r>
            <a:r>
              <a:rPr lang="sr-Cyrl-RS" sz="1000" dirty="0">
                <a:solidFill>
                  <a:schemeClr val="tx2"/>
                </a:solidFill>
              </a:rPr>
              <a:t>Радар дијаграм средњих вредности оцена позитивних (лева страна) и негативних (десна страна) арома моноваријететних Прокупац вина пореклом из Трстеничког, </a:t>
            </a:r>
            <a:r>
              <a:rPr lang="sr-Latn-RS" sz="1000" b="1" dirty="0">
                <a:solidFill>
                  <a:schemeClr val="tx2"/>
                </a:solidFill>
              </a:rPr>
              <a:t> </a:t>
            </a:r>
            <a:r>
              <a:rPr lang="sr-Cyrl-RS" sz="1000" dirty="0" smtClean="0">
                <a:solidFill>
                  <a:schemeClr val="tx2"/>
                </a:solidFill>
              </a:rPr>
              <a:t>Крушевачког </a:t>
            </a:r>
            <a:r>
              <a:rPr lang="sr-Cyrl-RS" sz="1000" dirty="0">
                <a:solidFill>
                  <a:schemeClr val="tx2"/>
                </a:solidFill>
              </a:rPr>
              <a:t>и Јагодинског виногорја и купажираних вина пореклом из </a:t>
            </a:r>
            <a:r>
              <a:rPr lang="sr-Cyrl-RS" sz="1000" dirty="0" smtClean="0">
                <a:solidFill>
                  <a:schemeClr val="tx2"/>
                </a:solidFill>
              </a:rPr>
              <a:t>Жупског </a:t>
            </a:r>
            <a:r>
              <a:rPr lang="sr-Cyrl-RS" sz="1000" dirty="0">
                <a:solidFill>
                  <a:schemeClr val="tx2"/>
                </a:solidFill>
              </a:rPr>
              <a:t>виногорја (испрекидане линије)</a:t>
            </a:r>
            <a:endParaRPr lang="en-US" sz="1000" b="1" dirty="0">
              <a:solidFill>
                <a:schemeClr val="tx2"/>
              </a:solidFill>
            </a:endParaRPr>
          </a:p>
        </p:txBody>
      </p:sp>
      <p:pic>
        <p:nvPicPr>
          <p:cNvPr id="8" name="Picture 7"/>
          <p:cNvPicPr/>
          <p:nvPr/>
        </p:nvPicPr>
        <p:blipFill>
          <a:blip r:embed="rId2" cstate="email">
            <a:extLst>
              <a:ext uri="{28A0092B-C50C-407E-A947-70E740481C1C}">
                <a14:useLocalDpi xmlns:a14="http://schemas.microsoft.com/office/drawing/2010/main"/>
              </a:ext>
            </a:extLst>
          </a:blip>
          <a:stretch>
            <a:fillRect/>
          </a:stretch>
        </p:blipFill>
        <p:spPr>
          <a:xfrm>
            <a:off x="1676400" y="1143000"/>
            <a:ext cx="5486400" cy="2188464"/>
          </a:xfrm>
          <a:prstGeom prst="rect">
            <a:avLst/>
          </a:prstGeom>
        </p:spPr>
      </p:pic>
      <p:pic>
        <p:nvPicPr>
          <p:cNvPr id="9" name="Picture 8"/>
          <p:cNvPicPr/>
          <p:nvPr/>
        </p:nvPicPr>
        <p:blipFill rotWithShape="1">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p:blipFill>
        <p:spPr>
          <a:xfrm>
            <a:off x="1341120" y="3731574"/>
            <a:ext cx="5821680" cy="2401891"/>
          </a:xfrm>
          <a:prstGeom prst="rect">
            <a:avLst/>
          </a:prstGeom>
        </p:spPr>
      </p:pic>
    </p:spTree>
    <p:extLst>
      <p:ext uri="{BB962C8B-B14F-4D97-AF65-F5344CB8AC3E}">
        <p14:creationId xmlns:p14="http://schemas.microsoft.com/office/powerpoint/2010/main" val="2799747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457200"/>
            <a:ext cx="8229599" cy="5668963"/>
          </a:xfrm>
        </p:spPr>
        <p:txBody>
          <a:bodyPr>
            <a:normAutofit/>
          </a:bodyPr>
          <a:lstStyle/>
          <a:p>
            <a:pPr algn="just"/>
            <a:r>
              <a:rPr lang="en-US" sz="1400" dirty="0" err="1"/>
              <a:t>Према</a:t>
            </a:r>
            <a:r>
              <a:rPr lang="en-US" sz="1400" dirty="0"/>
              <a:t> </a:t>
            </a:r>
            <a:r>
              <a:rPr lang="en-US" sz="1400" dirty="0" err="1"/>
              <a:t>подацима</a:t>
            </a:r>
            <a:r>
              <a:rPr lang="en-US" sz="1400" dirty="0"/>
              <a:t> у </a:t>
            </a:r>
            <a:r>
              <a:rPr lang="en-US" sz="1400" dirty="0" err="1"/>
              <a:t>Виноградарском</a:t>
            </a:r>
            <a:r>
              <a:rPr lang="en-US" sz="1400" dirty="0"/>
              <a:t> </a:t>
            </a:r>
            <a:r>
              <a:rPr lang="en-US" sz="1400" dirty="0" err="1"/>
              <a:t>регистру</a:t>
            </a:r>
            <a:r>
              <a:rPr lang="en-US" sz="1400" dirty="0"/>
              <a:t>, </a:t>
            </a:r>
            <a:r>
              <a:rPr lang="en-US" sz="1400" dirty="0" err="1"/>
              <a:t>од</a:t>
            </a:r>
            <a:r>
              <a:rPr lang="en-US" sz="1400" dirty="0"/>
              <a:t> </a:t>
            </a:r>
            <a:r>
              <a:rPr lang="en-US" sz="1400" dirty="0" err="1"/>
              <a:t>скоро</a:t>
            </a:r>
            <a:r>
              <a:rPr lang="en-US" sz="1400" dirty="0"/>
              <a:t> 200 </a:t>
            </a:r>
            <a:r>
              <a:rPr lang="en-US" sz="1400" dirty="0" err="1"/>
              <a:t>сорти</a:t>
            </a:r>
            <a:r>
              <a:rPr lang="en-US" sz="1400" dirty="0"/>
              <a:t> </a:t>
            </a:r>
            <a:r>
              <a:rPr lang="en-US" sz="1400" dirty="0" err="1"/>
              <a:t>винове</a:t>
            </a:r>
            <a:r>
              <a:rPr lang="en-US" sz="1400" dirty="0"/>
              <a:t> </a:t>
            </a:r>
            <a:r>
              <a:rPr lang="en-US" sz="1400" dirty="0" err="1"/>
              <a:t>лозе</a:t>
            </a:r>
            <a:r>
              <a:rPr lang="en-US" sz="1400" dirty="0"/>
              <a:t> </a:t>
            </a:r>
            <a:r>
              <a:rPr lang="en-US" sz="1400" dirty="0" err="1"/>
              <a:t>које</a:t>
            </a:r>
            <a:r>
              <a:rPr lang="en-US" sz="1400" dirty="0"/>
              <a:t> </a:t>
            </a:r>
            <a:r>
              <a:rPr lang="en-US" sz="1400" dirty="0" err="1"/>
              <a:t>се</a:t>
            </a:r>
            <a:r>
              <a:rPr lang="en-US" sz="1400" dirty="0"/>
              <a:t> </a:t>
            </a:r>
            <a:r>
              <a:rPr lang="en-US" sz="1400" dirty="0" err="1"/>
              <a:t>гаје</a:t>
            </a:r>
            <a:r>
              <a:rPr lang="en-US" sz="1400" dirty="0"/>
              <a:t> у </a:t>
            </a:r>
            <a:r>
              <a:rPr lang="en-US" sz="1400" dirty="0" err="1"/>
              <a:t>виноградима</a:t>
            </a:r>
            <a:r>
              <a:rPr lang="en-US" sz="1400" dirty="0"/>
              <a:t> </a:t>
            </a:r>
            <a:r>
              <a:rPr lang="en-US" sz="1400" dirty="0" err="1"/>
              <a:t>Србије</a:t>
            </a:r>
            <a:r>
              <a:rPr lang="en-US" sz="1400" dirty="0"/>
              <a:t>, у </a:t>
            </a:r>
            <a:r>
              <a:rPr lang="en-US" sz="1400" dirty="0" err="1"/>
              <a:t>првих</a:t>
            </a:r>
            <a:r>
              <a:rPr lang="en-US" sz="1400" dirty="0"/>
              <a:t> </a:t>
            </a:r>
            <a:r>
              <a:rPr lang="en-US" sz="1400" dirty="0" err="1"/>
              <a:t>десет</a:t>
            </a:r>
            <a:r>
              <a:rPr lang="en-US" sz="1400" dirty="0"/>
              <a:t> </a:t>
            </a:r>
            <a:r>
              <a:rPr lang="en-US" sz="1400" dirty="0" err="1"/>
              <a:t>по</a:t>
            </a:r>
            <a:r>
              <a:rPr lang="en-US" sz="1400" dirty="0"/>
              <a:t> </a:t>
            </a:r>
            <a:r>
              <a:rPr lang="en-US" sz="1400" dirty="0" err="1"/>
              <a:t>распрострањености</a:t>
            </a:r>
            <a:r>
              <a:rPr lang="en-US" sz="1400" dirty="0"/>
              <a:t> </a:t>
            </a:r>
            <a:r>
              <a:rPr lang="en-US" sz="1400" dirty="0" err="1"/>
              <a:t>се</a:t>
            </a:r>
            <a:r>
              <a:rPr lang="en-US" sz="1400" dirty="0"/>
              <a:t> </a:t>
            </a:r>
            <a:r>
              <a:rPr lang="en-US" sz="1400" dirty="0" err="1"/>
              <a:t>налази</a:t>
            </a:r>
            <a:r>
              <a:rPr lang="en-US" sz="1400" dirty="0"/>
              <a:t> </a:t>
            </a:r>
            <a:r>
              <a:rPr lang="en-US" sz="1400" dirty="0" err="1"/>
              <a:t>само</a:t>
            </a:r>
            <a:r>
              <a:rPr lang="en-US" sz="1400" dirty="0"/>
              <a:t> </a:t>
            </a:r>
            <a:r>
              <a:rPr lang="en-US" sz="1400" dirty="0" err="1"/>
              <a:t>једна</a:t>
            </a:r>
            <a:r>
              <a:rPr lang="en-US" sz="1400" dirty="0"/>
              <a:t> </a:t>
            </a:r>
            <a:r>
              <a:rPr lang="en-US" sz="1400" dirty="0" err="1"/>
              <a:t>аутохтона</a:t>
            </a:r>
            <a:r>
              <a:rPr lang="en-US" sz="1400" dirty="0"/>
              <a:t> </a:t>
            </a:r>
            <a:r>
              <a:rPr lang="en-US" sz="1400" dirty="0" err="1"/>
              <a:t>сорта</a:t>
            </a:r>
            <a:r>
              <a:rPr lang="en-US" sz="1400" dirty="0"/>
              <a:t> - </a:t>
            </a:r>
            <a:r>
              <a:rPr lang="en-US" sz="1400" dirty="0" err="1"/>
              <a:t>Прокупац</a:t>
            </a:r>
            <a:r>
              <a:rPr lang="en-US" sz="1400" dirty="0"/>
              <a:t>. </a:t>
            </a:r>
            <a:endParaRPr lang="en-US" sz="1400" dirty="0" smtClean="0"/>
          </a:p>
          <a:p>
            <a:pPr algn="just"/>
            <a:endParaRPr lang="en-US" sz="1400" dirty="0"/>
          </a:p>
          <a:p>
            <a:pPr algn="just"/>
            <a:r>
              <a:rPr lang="sr-Cyrl-RS" sz="1400" dirty="0" smtClean="0"/>
              <a:t>Прокупац </a:t>
            </a:r>
            <a:r>
              <a:rPr lang="en-US" sz="1400" dirty="0" err="1" smtClean="0"/>
              <a:t>је</a:t>
            </a:r>
            <a:r>
              <a:rPr lang="en-US" sz="1400" dirty="0" smtClean="0"/>
              <a:t> </a:t>
            </a:r>
            <a:r>
              <a:rPr lang="en-US" sz="1400" dirty="0" err="1" smtClean="0"/>
              <a:t>заступљен</a:t>
            </a:r>
            <a:r>
              <a:rPr lang="en-US" sz="1400" dirty="0" smtClean="0"/>
              <a:t> </a:t>
            </a:r>
            <a:r>
              <a:rPr lang="en-US" sz="1400" dirty="0" err="1"/>
              <a:t>са</a:t>
            </a:r>
            <a:r>
              <a:rPr lang="en-US" sz="1400" dirty="0"/>
              <a:t> </a:t>
            </a:r>
            <a:r>
              <a:rPr lang="en-US" sz="1400" dirty="0" err="1" smtClean="0"/>
              <a:t>нешто</a:t>
            </a:r>
            <a:r>
              <a:rPr lang="en-US" sz="1400" dirty="0" smtClean="0"/>
              <a:t> </a:t>
            </a:r>
            <a:r>
              <a:rPr lang="en-US" sz="1400" dirty="0" err="1"/>
              <a:t>више</a:t>
            </a:r>
            <a:r>
              <a:rPr lang="en-US" sz="1400" dirty="0"/>
              <a:t> </a:t>
            </a:r>
            <a:r>
              <a:rPr lang="en-US" sz="1400" dirty="0" err="1"/>
              <a:t>од</a:t>
            </a:r>
            <a:r>
              <a:rPr lang="en-US" sz="1400" dirty="0"/>
              <a:t> 4% </a:t>
            </a:r>
            <a:r>
              <a:rPr lang="en-US" sz="1400" dirty="0" err="1"/>
              <a:t>од</a:t>
            </a:r>
            <a:r>
              <a:rPr lang="en-US" sz="1400" dirty="0"/>
              <a:t> </a:t>
            </a:r>
            <a:r>
              <a:rPr lang="en-US" sz="1400" dirty="0" err="1"/>
              <a:t>укупне</a:t>
            </a:r>
            <a:r>
              <a:rPr lang="en-US" sz="1400" dirty="0"/>
              <a:t> </a:t>
            </a:r>
            <a:r>
              <a:rPr lang="en-US" sz="1400" dirty="0" err="1"/>
              <a:t>површине</a:t>
            </a:r>
            <a:r>
              <a:rPr lang="en-US" sz="1400" dirty="0"/>
              <a:t> </a:t>
            </a:r>
            <a:r>
              <a:rPr lang="en-US" sz="1400" dirty="0" err="1"/>
              <a:t>виноградарских</a:t>
            </a:r>
            <a:r>
              <a:rPr lang="en-US" sz="1400" dirty="0"/>
              <a:t> </a:t>
            </a:r>
            <a:r>
              <a:rPr lang="en-US" sz="1400" dirty="0" err="1" smtClean="0"/>
              <a:t>парцела</a:t>
            </a:r>
            <a:r>
              <a:rPr lang="en-US" sz="1400" dirty="0" smtClean="0"/>
              <a:t>.</a:t>
            </a:r>
            <a:endParaRPr lang="sr-Cyrl-RS" sz="1400" dirty="0" smtClean="0"/>
          </a:p>
          <a:p>
            <a:pPr algn="just"/>
            <a:endParaRPr lang="sr-Cyrl-RS" sz="1400" dirty="0"/>
          </a:p>
          <a:p>
            <a:pPr algn="just"/>
            <a:endParaRPr lang="en-US" sz="1400" dirty="0"/>
          </a:p>
        </p:txBody>
      </p:sp>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838200" y="1981200"/>
            <a:ext cx="7696200" cy="3886200"/>
          </a:xfrm>
          <a:prstGeom prst="rect">
            <a:avLst/>
          </a:prstGeom>
        </p:spPr>
      </p:pic>
    </p:spTree>
    <p:extLst>
      <p:ext uri="{BB962C8B-B14F-4D97-AF65-F5344CB8AC3E}">
        <p14:creationId xmlns:p14="http://schemas.microsoft.com/office/powerpoint/2010/main" val="2959675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990600" y="387096"/>
            <a:ext cx="6553200" cy="2514600"/>
          </a:xfrm>
          <a:prstGeom prst="rect">
            <a:avLst/>
          </a:prstGeom>
        </p:spPr>
      </p:pic>
      <p:pic>
        <p:nvPicPr>
          <p:cNvPr id="5" name="Picture 4"/>
          <p:cNvPicPr/>
          <p:nvPr/>
        </p:nvPicPr>
        <p:blipFill rotWithShape="1">
          <a:blip r:embed="rId3" cstate="email">
            <a:extLst>
              <a:ext uri="{28A0092B-C50C-407E-A947-70E740481C1C}">
                <a14:useLocalDpi xmlns:a14="http://schemas.microsoft.com/office/drawing/2010/main"/>
              </a:ext>
            </a:extLst>
          </a:blip>
          <a:srcRect/>
          <a:stretch/>
        </p:blipFill>
        <p:spPr bwMode="auto">
          <a:xfrm>
            <a:off x="1562100" y="3429000"/>
            <a:ext cx="5753100" cy="2667000"/>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609600" y="2967930"/>
            <a:ext cx="7315200" cy="400110"/>
          </a:xfrm>
          <a:prstGeom prst="rect">
            <a:avLst/>
          </a:prstGeom>
        </p:spPr>
        <p:txBody>
          <a:bodyPr wrap="square">
            <a:spAutoFit/>
          </a:bodyPr>
          <a:lstStyle/>
          <a:p>
            <a:pPr algn="ctr"/>
            <a:r>
              <a:rPr lang="sr-Cyrl-RS" sz="1000" dirty="0">
                <a:solidFill>
                  <a:schemeClr val="tx2"/>
                </a:solidFill>
              </a:rPr>
              <a:t>Слика </a:t>
            </a:r>
            <a:r>
              <a:rPr lang="sr-Latn-RS" sz="1000" dirty="0">
                <a:solidFill>
                  <a:schemeClr val="tx2"/>
                </a:solidFill>
              </a:rPr>
              <a:t>8</a:t>
            </a:r>
            <a:r>
              <a:rPr lang="sr-Cyrl-RS" sz="1000" dirty="0">
                <a:solidFill>
                  <a:schemeClr val="tx2"/>
                </a:solidFill>
              </a:rPr>
              <a:t>. Радар дијаграм средњих вредности оцена позитивних (лева страна) </a:t>
            </a:r>
            <a:r>
              <a:rPr lang="sr-Cyrl-RS" sz="1000" dirty="0" smtClean="0">
                <a:solidFill>
                  <a:schemeClr val="tx2"/>
                </a:solidFill>
              </a:rPr>
              <a:t>и </a:t>
            </a:r>
            <a:r>
              <a:rPr lang="sr-Cyrl-RS" sz="1000" dirty="0">
                <a:solidFill>
                  <a:schemeClr val="tx2"/>
                </a:solidFill>
              </a:rPr>
              <a:t>негативних (десна страна) арома Прокупац вина пореклом из Шумадијског </a:t>
            </a:r>
            <a:r>
              <a:rPr lang="sr-Cyrl-RS" sz="1000" dirty="0" smtClean="0">
                <a:solidFill>
                  <a:schemeClr val="tx2"/>
                </a:solidFill>
              </a:rPr>
              <a:t>и </a:t>
            </a:r>
            <a:r>
              <a:rPr lang="sr-Cyrl-RS" sz="1000" dirty="0">
                <a:solidFill>
                  <a:schemeClr val="tx2"/>
                </a:solidFill>
              </a:rPr>
              <a:t>Млавског виноградарског рејона</a:t>
            </a:r>
            <a:endParaRPr lang="en-US" sz="1000" b="1" dirty="0">
              <a:solidFill>
                <a:schemeClr val="tx2"/>
              </a:solidFill>
            </a:endParaRPr>
          </a:p>
        </p:txBody>
      </p:sp>
      <p:sp>
        <p:nvSpPr>
          <p:cNvPr id="7" name="Rectangle 6"/>
          <p:cNvSpPr/>
          <p:nvPr/>
        </p:nvSpPr>
        <p:spPr>
          <a:xfrm>
            <a:off x="762000" y="6096000"/>
            <a:ext cx="7467600" cy="400110"/>
          </a:xfrm>
          <a:prstGeom prst="rect">
            <a:avLst/>
          </a:prstGeom>
        </p:spPr>
        <p:txBody>
          <a:bodyPr wrap="square">
            <a:spAutoFit/>
          </a:bodyPr>
          <a:lstStyle/>
          <a:p>
            <a:pPr algn="ctr"/>
            <a:r>
              <a:rPr lang="sr-Cyrl-RS" sz="1000" dirty="0">
                <a:solidFill>
                  <a:schemeClr val="tx2"/>
                </a:solidFill>
              </a:rPr>
              <a:t>Слика 9. Радар дијаграм средњих вредности оцена позитивних (лева страна) и </a:t>
            </a:r>
            <a:r>
              <a:rPr lang="sr-Cyrl-RS" sz="1000" dirty="0" smtClean="0">
                <a:solidFill>
                  <a:schemeClr val="tx2"/>
                </a:solidFill>
              </a:rPr>
              <a:t>негативних </a:t>
            </a:r>
            <a:r>
              <a:rPr lang="sr-Cyrl-RS" sz="1000" dirty="0">
                <a:solidFill>
                  <a:schemeClr val="tx2"/>
                </a:solidFill>
              </a:rPr>
              <a:t>(десна страна) арома Прокупац вина пореклом из Топличког </a:t>
            </a:r>
            <a:r>
              <a:rPr lang="sr-Cyrl-RS" sz="1000" dirty="0" smtClean="0">
                <a:solidFill>
                  <a:schemeClr val="tx2"/>
                </a:solidFill>
              </a:rPr>
              <a:t>и </a:t>
            </a:r>
            <a:r>
              <a:rPr lang="sr-Cyrl-RS" sz="1000" dirty="0">
                <a:solidFill>
                  <a:schemeClr val="tx2"/>
                </a:solidFill>
              </a:rPr>
              <a:t>Смедеревског виноградарског рејона </a:t>
            </a:r>
            <a:endParaRPr lang="en-US" sz="1000" b="1" dirty="0">
              <a:solidFill>
                <a:schemeClr val="tx2"/>
              </a:solidFill>
            </a:endParaRPr>
          </a:p>
        </p:txBody>
      </p:sp>
    </p:spTree>
    <p:extLst>
      <p:ext uri="{BB962C8B-B14F-4D97-AF65-F5344CB8AC3E}">
        <p14:creationId xmlns:p14="http://schemas.microsoft.com/office/powerpoint/2010/main" val="37288373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228600"/>
            <a:ext cx="8686800" cy="6400800"/>
          </a:xfrm>
        </p:spPr>
        <p:txBody>
          <a:bodyPr>
            <a:normAutofit/>
          </a:bodyPr>
          <a:lstStyle/>
          <a:p>
            <a:pPr marL="0" indent="0" algn="just">
              <a:buNone/>
            </a:pPr>
            <a:r>
              <a:rPr lang="sr-Cyrl-RS" sz="1200" dirty="0" smtClean="0"/>
              <a:t>На радар дијаграмима уочавају се разлике између анализираних вина, али сва вина се могу окарактерисати као вина са израженим воћним мирисним тоновима (коштичаво и бобичасто воће), џемастим и зачинским тоновима. Цветне ароме и земљани тонови били су најмање заступљени, док се јасна диференцијација на две групе уочава код средњих вредности оцена барикних мирисних тонова (на дрво/храст) што указује на разлике у процесу чувања и старења вина. </a:t>
            </a:r>
            <a:r>
              <a:rPr lang="sr-Cyrl-RS" sz="1200" b="1" dirty="0" smtClean="0"/>
              <a:t>Вина пореклом из Шумадијског виноградарског рејона показују нешто веће средње оцене комплексности и интензитета мириса, док се код вина пореклом из Жупског виногорја среће већи интензитет арома на јагодасто и бобичасто воће.</a:t>
            </a:r>
            <a:r>
              <a:rPr lang="sr-Cyrl-RS" sz="1200" dirty="0" smtClean="0"/>
              <a:t> Негативне ароме нису биле описане високим средњим оценама (максимална вредност оцене била је мања од 3)</a:t>
            </a:r>
            <a:r>
              <a:rPr lang="sr-Latn-RS" sz="1200" dirty="0" smtClean="0"/>
              <a:t>.</a:t>
            </a:r>
            <a:r>
              <a:rPr lang="sr-Cyrl-RS" sz="1200" dirty="0" smtClean="0"/>
              <a:t> Израженији оксидативни тонови примећени су код вина ранијих берби.</a:t>
            </a:r>
            <a:endParaRPr lang="en-US" sz="1200" b="1" dirty="0" smtClean="0"/>
          </a:p>
          <a:p>
            <a:endParaRPr lang="en-US" dirty="0"/>
          </a:p>
        </p:txBody>
      </p:sp>
      <p:pic>
        <p:nvPicPr>
          <p:cNvPr id="4" name="Picture 3"/>
          <p:cNvPicPr/>
          <p:nvPr/>
        </p:nvPicPr>
        <p:blipFill rotWithShape="1">
          <a:blip r:embed="rId2" cstate="email">
            <a:extLst>
              <a:ext uri="{28A0092B-C50C-407E-A947-70E740481C1C}">
                <a14:useLocalDpi xmlns:a14="http://schemas.microsoft.com/office/drawing/2010/main"/>
              </a:ext>
            </a:extLst>
          </a:blip>
          <a:srcRect/>
          <a:stretch/>
        </p:blipFill>
        <p:spPr>
          <a:xfrm>
            <a:off x="1524000" y="1693943"/>
            <a:ext cx="5915025" cy="3807460"/>
          </a:xfrm>
          <a:prstGeom prst="rect">
            <a:avLst/>
          </a:prstGeom>
        </p:spPr>
      </p:pic>
      <p:sp>
        <p:nvSpPr>
          <p:cNvPr id="5" name="Rectangle 4"/>
          <p:cNvSpPr/>
          <p:nvPr/>
        </p:nvSpPr>
        <p:spPr>
          <a:xfrm>
            <a:off x="768096" y="5493213"/>
            <a:ext cx="7696200" cy="246221"/>
          </a:xfrm>
          <a:prstGeom prst="rect">
            <a:avLst/>
          </a:prstGeom>
        </p:spPr>
        <p:txBody>
          <a:bodyPr wrap="square">
            <a:spAutoFit/>
          </a:bodyPr>
          <a:lstStyle/>
          <a:p>
            <a:pPr algn="ctr"/>
            <a:r>
              <a:rPr lang="sr-Cyrl-RS" sz="1000" dirty="0">
                <a:solidFill>
                  <a:schemeClr val="tx2"/>
                </a:solidFill>
              </a:rPr>
              <a:t>Слика 10. Средње оцене општег утиска добијене на основу </a:t>
            </a:r>
            <a:r>
              <a:rPr lang="sr-Cyrl-RS" sz="1000" dirty="0" smtClean="0">
                <a:solidFill>
                  <a:schemeClr val="tx2"/>
                </a:solidFill>
              </a:rPr>
              <a:t>олфакторног</a:t>
            </a:r>
            <a:r>
              <a:rPr lang="sr-Latn-RS" sz="1000" b="1" dirty="0">
                <a:solidFill>
                  <a:schemeClr val="tx2"/>
                </a:solidFill>
              </a:rPr>
              <a:t> </a:t>
            </a:r>
            <a:r>
              <a:rPr lang="sr-Cyrl-RS" sz="1000" dirty="0" smtClean="0">
                <a:solidFill>
                  <a:schemeClr val="tx2"/>
                </a:solidFill>
              </a:rPr>
              <a:t>дела </a:t>
            </a:r>
            <a:r>
              <a:rPr lang="sr-Cyrl-RS" sz="1000" dirty="0">
                <a:solidFill>
                  <a:schemeClr val="tx2"/>
                </a:solidFill>
              </a:rPr>
              <a:t>сензорне анализе прокупац вина</a:t>
            </a:r>
            <a:endParaRPr lang="en-US" sz="1000" dirty="0">
              <a:solidFill>
                <a:schemeClr val="tx2"/>
              </a:solidFill>
            </a:endParaRPr>
          </a:p>
        </p:txBody>
      </p:sp>
      <p:sp>
        <p:nvSpPr>
          <p:cNvPr id="6" name="Rectangle 5"/>
          <p:cNvSpPr/>
          <p:nvPr/>
        </p:nvSpPr>
        <p:spPr>
          <a:xfrm>
            <a:off x="248412" y="5791200"/>
            <a:ext cx="8686800" cy="830997"/>
          </a:xfrm>
          <a:prstGeom prst="rect">
            <a:avLst/>
          </a:prstGeom>
        </p:spPr>
        <p:txBody>
          <a:bodyPr wrap="square">
            <a:spAutoFit/>
          </a:bodyPr>
          <a:lstStyle/>
          <a:p>
            <a:pPr algn="just"/>
            <a:r>
              <a:rPr lang="sr-Cyrl-RS" sz="1200" dirty="0">
                <a:solidFill>
                  <a:schemeClr val="tx2"/>
                </a:solidFill>
              </a:rPr>
              <a:t>Две трећине анализираних вина (20 узорака) имало је средњу оцену општег утиска (на основу олфакторног дела сензорне анализе) преко 6, што указује да се ова Прокупац вина могу сматрати винима са израженим ароматским сензорним карактеристикама. </a:t>
            </a:r>
            <a:r>
              <a:rPr lang="sr-Cyrl-RS" sz="1200" b="1" dirty="0">
                <a:solidFill>
                  <a:schemeClr val="tx2"/>
                </a:solidFill>
              </a:rPr>
              <a:t>Најбољу средњу оцену општег утиска у оквиру олфакторног дела сензорне анализе међу моноваријететним Прокупац винима добио је узорак </a:t>
            </a:r>
            <a:r>
              <a:rPr lang="en-US" sz="1200" b="1" dirty="0">
                <a:solidFill>
                  <a:schemeClr val="tx2"/>
                </a:solidFill>
              </a:rPr>
              <a:t>RADOVAN 100%</a:t>
            </a:r>
            <a:r>
              <a:rPr lang="sr-Cyrl-RS" sz="1200" b="1" dirty="0">
                <a:solidFill>
                  <a:schemeClr val="tx2"/>
                </a:solidFill>
              </a:rPr>
              <a:t> (7,56).</a:t>
            </a:r>
            <a:endParaRPr lang="en-US" sz="1200" b="1" dirty="0">
              <a:solidFill>
                <a:schemeClr val="tx2"/>
              </a:solidFill>
            </a:endParaRPr>
          </a:p>
        </p:txBody>
      </p:sp>
    </p:spTree>
    <p:extLst>
      <p:ext uri="{BB962C8B-B14F-4D97-AF65-F5344CB8AC3E}">
        <p14:creationId xmlns:p14="http://schemas.microsoft.com/office/powerpoint/2010/main" val="40005688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
            <a:ext cx="8686799" cy="6324600"/>
          </a:xfrm>
        </p:spPr>
        <p:txBody>
          <a:bodyPr>
            <a:normAutofit/>
          </a:bodyPr>
          <a:lstStyle/>
          <a:p>
            <a:pPr marL="0" indent="0">
              <a:buNone/>
            </a:pPr>
            <a:r>
              <a:rPr lang="sr-Cyrl-RS" sz="1400" dirty="0"/>
              <a:t>Применом анализе главних компоненти на резултате органолептичке анализе Прокупац вина, конструисани су дијаграми који показују расподелу испитиваних узорака и њихових карактеристика одређених олфакторном анализом Прокупац вина (Слика 12</a:t>
            </a:r>
            <a:r>
              <a:rPr lang="sr-Cyrl-RS" sz="1400" dirty="0" smtClean="0"/>
              <a:t>).</a:t>
            </a:r>
            <a:endParaRPr lang="sr-Latn-RS" sz="1400" dirty="0" smtClean="0"/>
          </a:p>
          <a:p>
            <a:pPr marL="0" indent="0">
              <a:buNone/>
            </a:pPr>
            <a:endParaRPr lang="en-US" sz="1400" b="1" dirty="0"/>
          </a:p>
        </p:txBody>
      </p:sp>
      <p:pic>
        <p:nvPicPr>
          <p:cNvPr id="4" name="Picture 3"/>
          <p:cNvPicPr/>
          <p:nvPr/>
        </p:nvPicPr>
        <p:blipFill rotWithShape="1">
          <a:blip r:embed="rId2" cstate="email">
            <a:extLst>
              <a:ext uri="{28A0092B-C50C-407E-A947-70E740481C1C}">
                <a14:useLocalDpi xmlns:a14="http://schemas.microsoft.com/office/drawing/2010/main"/>
              </a:ext>
            </a:extLst>
          </a:blip>
          <a:srcRect r="13074"/>
          <a:stretch/>
        </p:blipFill>
        <p:spPr>
          <a:xfrm>
            <a:off x="1219200" y="914400"/>
            <a:ext cx="6477000" cy="3084539"/>
          </a:xfrm>
          <a:prstGeom prst="rect">
            <a:avLst/>
          </a:prstGeom>
        </p:spPr>
      </p:pic>
      <p:sp>
        <p:nvSpPr>
          <p:cNvPr id="5" name="Rectangle 4"/>
          <p:cNvSpPr/>
          <p:nvPr/>
        </p:nvSpPr>
        <p:spPr>
          <a:xfrm>
            <a:off x="304800" y="3998939"/>
            <a:ext cx="8534400" cy="400110"/>
          </a:xfrm>
          <a:prstGeom prst="rect">
            <a:avLst/>
          </a:prstGeom>
        </p:spPr>
        <p:txBody>
          <a:bodyPr wrap="square">
            <a:spAutoFit/>
          </a:bodyPr>
          <a:lstStyle/>
          <a:p>
            <a:pPr algn="ctr"/>
            <a:r>
              <a:rPr lang="sr-Cyrl-RS" sz="1000" dirty="0">
                <a:solidFill>
                  <a:schemeClr val="tx2"/>
                </a:solidFill>
              </a:rPr>
              <a:t>Слика 12. Графички приказ расподеле испитиваних узорака и њихових карактеристика одређених олфакторном анализом Прокупац вина у </a:t>
            </a:r>
            <a:r>
              <a:rPr lang="sr-Cyrl-RS" sz="1000" dirty="0" smtClean="0">
                <a:solidFill>
                  <a:schemeClr val="tx2"/>
                </a:solidFill>
              </a:rPr>
              <a:t>факторској</a:t>
            </a:r>
            <a:r>
              <a:rPr lang="sr-Latn-RS" sz="1000" dirty="0" smtClean="0">
                <a:solidFill>
                  <a:schemeClr val="tx2"/>
                </a:solidFill>
              </a:rPr>
              <a:t> </a:t>
            </a:r>
            <a:r>
              <a:rPr lang="sr-Cyrl-RS" sz="1000" dirty="0" smtClean="0">
                <a:solidFill>
                  <a:schemeClr val="tx2"/>
                </a:solidFill>
              </a:rPr>
              <a:t>равни </a:t>
            </a:r>
            <a:r>
              <a:rPr lang="sr-Cyrl-RS" sz="1000" dirty="0">
                <a:solidFill>
                  <a:schemeClr val="tx2"/>
                </a:solidFill>
              </a:rPr>
              <a:t>на основу </a:t>
            </a:r>
            <a:r>
              <a:rPr lang="en-US" sz="1000" dirty="0">
                <a:solidFill>
                  <a:schemeClr val="tx2"/>
                </a:solidFill>
              </a:rPr>
              <a:t>PCA</a:t>
            </a:r>
            <a:r>
              <a:rPr lang="sr-Cyrl-RS" sz="1000" dirty="0">
                <a:solidFill>
                  <a:schemeClr val="tx2"/>
                </a:solidFill>
              </a:rPr>
              <a:t> анализе</a:t>
            </a:r>
            <a:endParaRPr lang="en-US" sz="1000" b="1" dirty="0">
              <a:solidFill>
                <a:schemeClr val="tx2"/>
              </a:solidFill>
            </a:endParaRPr>
          </a:p>
        </p:txBody>
      </p:sp>
      <p:sp>
        <p:nvSpPr>
          <p:cNvPr id="6" name="Rectangle 5"/>
          <p:cNvSpPr/>
          <p:nvPr/>
        </p:nvSpPr>
        <p:spPr>
          <a:xfrm>
            <a:off x="228600" y="4495800"/>
            <a:ext cx="8686800" cy="2123658"/>
          </a:xfrm>
          <a:prstGeom prst="rect">
            <a:avLst/>
          </a:prstGeom>
        </p:spPr>
        <p:txBody>
          <a:bodyPr wrap="square">
            <a:spAutoFit/>
          </a:bodyPr>
          <a:lstStyle/>
          <a:p>
            <a:pPr algn="just"/>
            <a:r>
              <a:rPr lang="sr-Cyrl-RS" sz="1200" dirty="0">
                <a:solidFill>
                  <a:schemeClr val="tx2"/>
                </a:solidFill>
              </a:rPr>
              <a:t>На основу датих дијаграма може се уочити да су у доњем десном квадранту груписана вина Прокупац са израженим воћним мирисним нотама и без присуства негативних мирисних нота дефинисаних као хемијске. Узорци на десној страни графика имају већу комплексност, интензитет, воћност, али показују и бољи општи утисак на основу олфакторног дела сензорне анализе него узорци са леве стране дијаграма. Ови узорци имају мање наглашене цветне мирисне ноте. Узорци вина који се налазе у доњем левом квадранту не могу се окарактерисати као вина са израженим мирисним нотама дрвета и зачинским аромама. Узорак </a:t>
            </a:r>
            <a:r>
              <a:rPr lang="en-US" sz="1200" dirty="0" err="1">
                <a:solidFill>
                  <a:schemeClr val="tx2"/>
                </a:solidFill>
              </a:rPr>
              <a:t>Prokupac</a:t>
            </a:r>
            <a:r>
              <a:rPr lang="en-US" sz="1200" dirty="0">
                <a:solidFill>
                  <a:schemeClr val="tx2"/>
                </a:solidFill>
              </a:rPr>
              <a:t> </a:t>
            </a:r>
            <a:r>
              <a:rPr lang="en-US" sz="1200" dirty="0" err="1">
                <a:solidFill>
                  <a:schemeClr val="tx2"/>
                </a:solidFill>
              </a:rPr>
              <a:t>boje</a:t>
            </a:r>
            <a:r>
              <a:rPr lang="en-US" sz="1200" dirty="0">
                <a:solidFill>
                  <a:schemeClr val="tx2"/>
                </a:solidFill>
              </a:rPr>
              <a:t> </a:t>
            </a:r>
            <a:r>
              <a:rPr lang="sr-Latn-RS" sz="1200" dirty="0">
                <a:solidFill>
                  <a:schemeClr val="tx2"/>
                </a:solidFill>
              </a:rPr>
              <a:t>L</a:t>
            </a:r>
            <a:r>
              <a:rPr lang="en-US" sz="1200" dirty="0">
                <a:solidFill>
                  <a:schemeClr val="tx2"/>
                </a:solidFill>
              </a:rPr>
              <a:t>ILA </a:t>
            </a:r>
            <a:r>
              <a:rPr lang="sr-Cyrl-RS" sz="1200" dirty="0">
                <a:solidFill>
                  <a:schemeClr val="tx2"/>
                </a:solidFill>
              </a:rPr>
              <a:t>разликује се од других анализираних узорака по најизраженијим медно-карамелним и аромама орашастог воћа, док се значано присуство земљаних и редуктивних тонова може оправдати годином бербе (2011.). Вино </a:t>
            </a:r>
            <a:r>
              <a:rPr lang="sr-Latn-RS" sz="1200" dirty="0">
                <a:solidFill>
                  <a:schemeClr val="tx2"/>
                </a:solidFill>
              </a:rPr>
              <a:t>KOSTIĆ barrique </a:t>
            </a:r>
            <a:r>
              <a:rPr lang="sr-Cyrl-RS" sz="1200" dirty="0">
                <a:solidFill>
                  <a:schemeClr val="tx2"/>
                </a:solidFill>
              </a:rPr>
              <a:t>издваја се од других узорака по присуству мирисних нота описаних као хемијске, али и по најмањем интензитету бобичастог, коштичавог и јагодастог воћа. Узорци </a:t>
            </a:r>
            <a:r>
              <a:rPr lang="sr-Latn-RS" sz="1200" b="1" dirty="0">
                <a:solidFill>
                  <a:schemeClr val="tx2"/>
                </a:solidFill>
              </a:rPr>
              <a:t>IVANOVIĆ Prokupac, </a:t>
            </a:r>
            <a:r>
              <a:rPr lang="sr-Latn-RS" sz="1200" b="1" dirty="0" smtClean="0">
                <a:solidFill>
                  <a:schemeClr val="tx2"/>
                </a:solidFill>
              </a:rPr>
              <a:t>KAMENIČARKA, </a:t>
            </a:r>
            <a:r>
              <a:rPr lang="sr-Latn-RS" sz="1200" b="1" dirty="0">
                <a:solidFill>
                  <a:schemeClr val="tx2"/>
                </a:solidFill>
              </a:rPr>
              <a:t>RADOVAN 100%</a:t>
            </a:r>
            <a:r>
              <a:rPr lang="sr-Cyrl-RS" sz="1200" b="1" dirty="0">
                <a:solidFill>
                  <a:schemeClr val="tx2"/>
                </a:solidFill>
              </a:rPr>
              <a:t> </a:t>
            </a:r>
            <a:r>
              <a:rPr lang="sr-Cyrl-RS" sz="1200" b="1" dirty="0" smtClean="0">
                <a:solidFill>
                  <a:schemeClr val="tx2"/>
                </a:solidFill>
              </a:rPr>
              <a:t>и ЗМАЈЕВАЦ </a:t>
            </a:r>
            <a:r>
              <a:rPr lang="sr-Cyrl-RS" sz="1200" dirty="0" smtClean="0">
                <a:solidFill>
                  <a:schemeClr val="tx2"/>
                </a:solidFill>
              </a:rPr>
              <a:t>могу </a:t>
            </a:r>
            <a:r>
              <a:rPr lang="sr-Cyrl-RS" sz="1200" dirty="0">
                <a:solidFill>
                  <a:schemeClr val="tx2"/>
                </a:solidFill>
              </a:rPr>
              <a:t>се издвојити као вина са сличним и високим средњим оценама за комплексност, мирисне ноте дрвета и зачинске, као и вина са генерално најбољим средњим оценама за општи утисак на основу олфакторног дела сензорне анализе. </a:t>
            </a:r>
            <a:endParaRPr lang="en-US" sz="1200" b="1" dirty="0">
              <a:solidFill>
                <a:schemeClr val="tx2"/>
              </a:solidFill>
            </a:endParaRPr>
          </a:p>
        </p:txBody>
      </p:sp>
    </p:spTree>
    <p:extLst>
      <p:ext uri="{BB962C8B-B14F-4D97-AF65-F5344CB8AC3E}">
        <p14:creationId xmlns:p14="http://schemas.microsoft.com/office/powerpoint/2010/main" val="39853295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685800"/>
            <a:ext cx="8534400" cy="5715000"/>
          </a:xfrm>
        </p:spPr>
        <p:txBody>
          <a:bodyPr/>
          <a:lstStyle/>
          <a:p>
            <a:pPr marL="0" indent="0" algn="just">
              <a:buNone/>
            </a:pPr>
            <a:r>
              <a:rPr lang="sr-Cyrl-RS" dirty="0"/>
              <a:t>У делу олфакторне анализе није уочљиво јасно груписање узорака вина према виноградарским рејонима што потврђује чињеницу да је процес производње, старења и чувања вина имао већи утицај на формирање мириса и арома Прокупац вина. Ово указује на недостатак јасно утврђених услова узгоја винове лозе сорте Прокупац и технолошких поступака производње одређених стилова вина Прокупац по виноградарским рејонима, а који треба да буду дефинисани елаборатима о заштити географског порекла вина. Како бисмо у будућности дошли до вина Прокупац са јасно израженим печатом виноградарског рејона односно виногорја (</a:t>
            </a:r>
            <a:r>
              <a:rPr lang="sr-Latn-RS" i="1" dirty="0"/>
              <a:t>terroira) </a:t>
            </a:r>
            <a:r>
              <a:rPr lang="sr-Cyrl-RS" dirty="0"/>
              <a:t>неопходно је јасно дефинисати и кроз елаборате прописати услове производње вина Прокупац за сваки виноградарски рејон који ће у будућности развијати ову племениту сорту винове лозе.</a:t>
            </a:r>
            <a:endParaRPr lang="en-US" dirty="0"/>
          </a:p>
        </p:txBody>
      </p:sp>
    </p:spTree>
    <p:extLst>
      <p:ext uri="{BB962C8B-B14F-4D97-AF65-F5344CB8AC3E}">
        <p14:creationId xmlns:p14="http://schemas.microsoft.com/office/powerpoint/2010/main" val="39725635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0500" y="685800"/>
            <a:ext cx="8686799" cy="5638800"/>
          </a:xfrm>
        </p:spPr>
        <p:txBody>
          <a:bodyPr/>
          <a:lstStyle/>
          <a:p>
            <a:pPr marL="0" indent="0" algn="just">
              <a:buNone/>
            </a:pPr>
            <a:r>
              <a:rPr lang="sr-Cyrl-RS" sz="1400" dirty="0"/>
              <a:t>Током густативне фазе сензорне анализе Прокупац вина чулом укуса препознати су, описани и квантификовани опажаји који се односе на сортност, постојаност, комплексност, хармоничност, али и друге карактеристике садржане у Картону за сензорну анализу Прокупац вина. Резултати средњих оцена сортности добијене у оквиру густативне фазе сензорне анализе узорака посебно су приказани на дијаграму (Слика 13.). </a:t>
            </a:r>
            <a:endParaRPr lang="en-US" sz="1400" b="1" dirty="0"/>
          </a:p>
          <a:p>
            <a:endParaRPr lang="en-US" dirty="0"/>
          </a:p>
        </p:txBody>
      </p:sp>
      <p:sp>
        <p:nvSpPr>
          <p:cNvPr id="3" name="Title 2"/>
          <p:cNvSpPr>
            <a:spLocks noGrp="1"/>
          </p:cNvSpPr>
          <p:nvPr>
            <p:ph type="title"/>
          </p:nvPr>
        </p:nvSpPr>
        <p:spPr>
          <a:xfrm>
            <a:off x="381000" y="228600"/>
            <a:ext cx="8153400" cy="457200"/>
          </a:xfrm>
        </p:spPr>
        <p:txBody>
          <a:bodyPr>
            <a:noAutofit/>
          </a:bodyPr>
          <a:lstStyle/>
          <a:p>
            <a:r>
              <a:rPr lang="sr-Cyrl-RS" sz="3600" b="1" dirty="0"/>
              <a:t>Густативна </a:t>
            </a:r>
            <a:r>
              <a:rPr lang="sr-Cyrl-RS" sz="3600" b="1" dirty="0" smtClean="0"/>
              <a:t>анализ</a:t>
            </a:r>
            <a:r>
              <a:rPr lang="en-US" sz="3600" b="1" dirty="0"/>
              <a:t>a</a:t>
            </a:r>
            <a:endParaRPr lang="en-US" sz="3600" dirty="0"/>
          </a:p>
        </p:txBody>
      </p:sp>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1447800" y="1752600"/>
            <a:ext cx="6076950" cy="3142615"/>
          </a:xfrm>
          <a:prstGeom prst="rect">
            <a:avLst/>
          </a:prstGeom>
        </p:spPr>
      </p:pic>
      <p:sp>
        <p:nvSpPr>
          <p:cNvPr id="5" name="Rectangle 4"/>
          <p:cNvSpPr/>
          <p:nvPr/>
        </p:nvSpPr>
        <p:spPr>
          <a:xfrm>
            <a:off x="304800" y="4950873"/>
            <a:ext cx="8458200" cy="246221"/>
          </a:xfrm>
          <a:prstGeom prst="rect">
            <a:avLst/>
          </a:prstGeom>
        </p:spPr>
        <p:txBody>
          <a:bodyPr wrap="square">
            <a:spAutoFit/>
          </a:bodyPr>
          <a:lstStyle/>
          <a:p>
            <a:pPr algn="ctr"/>
            <a:r>
              <a:rPr lang="sr-Cyrl-RS" sz="1000" dirty="0">
                <a:solidFill>
                  <a:schemeClr val="tx2"/>
                </a:solidFill>
              </a:rPr>
              <a:t>Слика 13. Средње вредности оцена сортности добијених у оквиру густативне фазе сензорне анализе Прокупац вина (жути стубићи приказују купаже)  </a:t>
            </a:r>
            <a:endParaRPr lang="en-US" sz="1000" b="1" dirty="0">
              <a:solidFill>
                <a:schemeClr val="tx2"/>
              </a:solidFill>
            </a:endParaRPr>
          </a:p>
        </p:txBody>
      </p:sp>
      <p:sp>
        <p:nvSpPr>
          <p:cNvPr id="6" name="Rectangle 5"/>
          <p:cNvSpPr/>
          <p:nvPr/>
        </p:nvSpPr>
        <p:spPr>
          <a:xfrm>
            <a:off x="304800" y="5257562"/>
            <a:ext cx="8686800" cy="1384995"/>
          </a:xfrm>
          <a:prstGeom prst="rect">
            <a:avLst/>
          </a:prstGeom>
        </p:spPr>
        <p:txBody>
          <a:bodyPr wrap="square">
            <a:spAutoFit/>
          </a:bodyPr>
          <a:lstStyle/>
          <a:p>
            <a:pPr algn="just"/>
            <a:r>
              <a:rPr lang="sr-Cyrl-RS" sz="1400" dirty="0">
                <a:solidFill>
                  <a:schemeClr val="tx2"/>
                </a:solidFill>
              </a:rPr>
              <a:t>Већина анализираних моноваријатетних вина има средњу оцену ове карактеристике преко 6, што се може сматрати средње израженим сортним укусом. </a:t>
            </a:r>
            <a:r>
              <a:rPr lang="sr-Cyrl-RS" sz="1400" dirty="0" smtClean="0">
                <a:solidFill>
                  <a:schemeClr val="tx2"/>
                </a:solidFill>
              </a:rPr>
              <a:t>Иако </a:t>
            </a:r>
            <a:r>
              <a:rPr lang="sr-Cyrl-RS" sz="1400" dirty="0">
                <a:solidFill>
                  <a:schemeClr val="tx2"/>
                </a:solidFill>
              </a:rPr>
              <a:t>су анализирана вина добила у просеку нешто боље средње оцене за сортност у оквиру олфакторне фазе сензорне анализе Прокупац вина, може се рећи да постоји добра корелација резултата добијених за сортност у обе фазе сензорне анализе (фактор корелације &gt;0,8)</a:t>
            </a:r>
            <a:r>
              <a:rPr lang="sr-Latn-RS" sz="1400" dirty="0">
                <a:solidFill>
                  <a:schemeClr val="tx2"/>
                </a:solidFill>
              </a:rPr>
              <a:t>,</a:t>
            </a:r>
            <a:r>
              <a:rPr lang="sr-Cyrl-RS" sz="1400" dirty="0">
                <a:solidFill>
                  <a:schemeClr val="tx2"/>
                </a:solidFill>
              </a:rPr>
              <a:t> и да је код већине вина средња оцена сортности добијена у обе фазе сензорне анализе сличног интензитета.</a:t>
            </a:r>
            <a:endParaRPr lang="en-US" sz="1400" b="1" dirty="0">
              <a:solidFill>
                <a:schemeClr val="tx2"/>
              </a:solidFill>
            </a:endParaRPr>
          </a:p>
        </p:txBody>
      </p:sp>
    </p:spTree>
    <p:extLst>
      <p:ext uri="{BB962C8B-B14F-4D97-AF65-F5344CB8AC3E}">
        <p14:creationId xmlns:p14="http://schemas.microsoft.com/office/powerpoint/2010/main" val="39063187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228600"/>
            <a:ext cx="8686800" cy="6400800"/>
          </a:xfrm>
        </p:spPr>
        <p:txBody>
          <a:bodyPr>
            <a:normAutofit/>
          </a:bodyPr>
          <a:lstStyle/>
          <a:p>
            <a:pPr marL="0" indent="0" algn="just">
              <a:buNone/>
            </a:pPr>
            <a:r>
              <a:rPr lang="sr-Cyrl-RS" sz="1400" dirty="0"/>
              <a:t>Средње вредности оцена густативних опажаја добијених у оквиру сензорне анализе Прокупац вина приказане су на радар дијаграмима, при чему су узорци груписани према виноградарским рејонима или виногорјима из којих вина потичу.</a:t>
            </a:r>
            <a:endParaRPr lang="en-US" sz="1400" dirty="0"/>
          </a:p>
        </p:txBody>
      </p:sp>
      <p:pic>
        <p:nvPicPr>
          <p:cNvPr id="4" name="Picture 3"/>
          <p:cNvPicPr/>
          <p:nvPr/>
        </p:nvPicPr>
        <p:blipFill rotWithShape="1">
          <a:blip r:embed="rId2" cstate="email">
            <a:extLst>
              <a:ext uri="{28A0092B-C50C-407E-A947-70E740481C1C}">
                <a14:useLocalDpi xmlns:a14="http://schemas.microsoft.com/office/drawing/2010/main"/>
              </a:ext>
            </a:extLst>
          </a:blip>
          <a:srcRect/>
          <a:stretch/>
        </p:blipFill>
        <p:spPr>
          <a:xfrm>
            <a:off x="381000" y="990601"/>
            <a:ext cx="3657599" cy="2285999"/>
          </a:xfrm>
          <a:prstGeom prst="rect">
            <a:avLst/>
          </a:prstGeom>
        </p:spPr>
      </p:pic>
      <p:sp>
        <p:nvSpPr>
          <p:cNvPr id="5" name="Rectangle 4"/>
          <p:cNvSpPr/>
          <p:nvPr/>
        </p:nvSpPr>
        <p:spPr>
          <a:xfrm>
            <a:off x="265176" y="3352800"/>
            <a:ext cx="3657599" cy="400110"/>
          </a:xfrm>
          <a:prstGeom prst="rect">
            <a:avLst/>
          </a:prstGeom>
        </p:spPr>
        <p:txBody>
          <a:bodyPr wrap="square">
            <a:spAutoFit/>
          </a:bodyPr>
          <a:lstStyle/>
          <a:p>
            <a:pPr algn="ctr"/>
            <a:r>
              <a:rPr lang="sr-Cyrl-RS" sz="1000" dirty="0">
                <a:solidFill>
                  <a:schemeClr val="tx2"/>
                </a:solidFill>
              </a:rPr>
              <a:t>Слика </a:t>
            </a:r>
            <a:r>
              <a:rPr lang="sr-Latn-RS" sz="1000" dirty="0">
                <a:solidFill>
                  <a:schemeClr val="tx2"/>
                </a:solidFill>
              </a:rPr>
              <a:t>14</a:t>
            </a:r>
            <a:r>
              <a:rPr lang="sr-Cyrl-RS" sz="1000" dirty="0">
                <a:solidFill>
                  <a:schemeClr val="tx2"/>
                </a:solidFill>
              </a:rPr>
              <a:t>. Радар дијаграм средњих вредности оцена укуса Прокупац вина </a:t>
            </a:r>
            <a:r>
              <a:rPr lang="sr-Cyrl-RS" sz="1000" dirty="0" smtClean="0">
                <a:solidFill>
                  <a:schemeClr val="tx2"/>
                </a:solidFill>
              </a:rPr>
              <a:t>пореклом </a:t>
            </a:r>
            <a:r>
              <a:rPr lang="sr-Cyrl-RS" sz="1000" dirty="0">
                <a:solidFill>
                  <a:schemeClr val="tx2"/>
                </a:solidFill>
              </a:rPr>
              <a:t>из Жупског виногорја</a:t>
            </a:r>
            <a:endParaRPr lang="en-US" sz="1000" b="1" dirty="0">
              <a:solidFill>
                <a:schemeClr val="tx2"/>
              </a:solidFill>
            </a:endParaRPr>
          </a:p>
        </p:txBody>
      </p:sp>
      <p:sp>
        <p:nvSpPr>
          <p:cNvPr id="7" name="Rectangle 6"/>
          <p:cNvSpPr/>
          <p:nvPr/>
        </p:nvSpPr>
        <p:spPr>
          <a:xfrm>
            <a:off x="5105400" y="3403284"/>
            <a:ext cx="3657599" cy="707886"/>
          </a:xfrm>
          <a:prstGeom prst="rect">
            <a:avLst/>
          </a:prstGeom>
        </p:spPr>
        <p:txBody>
          <a:bodyPr wrap="square">
            <a:spAutoFit/>
          </a:bodyPr>
          <a:lstStyle/>
          <a:p>
            <a:pPr algn="ctr"/>
            <a:r>
              <a:rPr lang="sr-Cyrl-RS" sz="1000" dirty="0">
                <a:solidFill>
                  <a:schemeClr val="tx2"/>
                </a:solidFill>
              </a:rPr>
              <a:t>Слика 15. Радар дијаграм средњих вредности оцена оцена укуса Прокупац вина пореклом из Трстеничког, Крушевачког и Јагодинског виногорја и купажираних вина пореклом из Жупског виногорја (испрекидане линије) </a:t>
            </a:r>
            <a:endParaRPr lang="en-US" sz="1000" b="1" dirty="0">
              <a:solidFill>
                <a:schemeClr val="tx2"/>
              </a:solidFill>
            </a:endParaRPr>
          </a:p>
        </p:txBody>
      </p:sp>
      <p:pic>
        <p:nvPicPr>
          <p:cNvPr id="8" name="Picture 7"/>
          <p:cNvPicPr/>
          <p:nvPr/>
        </p:nvPicPr>
        <p:blipFill rotWithShape="1">
          <a:blip r:embed="rId3" cstate="email">
            <a:extLst>
              <a:ext uri="{28A0092B-C50C-407E-A947-70E740481C1C}">
                <a14:useLocalDpi xmlns:a14="http://schemas.microsoft.com/office/drawing/2010/main"/>
              </a:ext>
            </a:extLst>
          </a:blip>
          <a:srcRect/>
          <a:stretch/>
        </p:blipFill>
        <p:spPr>
          <a:xfrm>
            <a:off x="457201" y="3962400"/>
            <a:ext cx="3581398" cy="2209800"/>
          </a:xfrm>
          <a:prstGeom prst="rect">
            <a:avLst/>
          </a:prstGeom>
        </p:spPr>
      </p:pic>
      <p:sp>
        <p:nvSpPr>
          <p:cNvPr id="9" name="Rectangle 8"/>
          <p:cNvSpPr/>
          <p:nvPr/>
        </p:nvSpPr>
        <p:spPr>
          <a:xfrm>
            <a:off x="380999" y="6172200"/>
            <a:ext cx="3657599" cy="553998"/>
          </a:xfrm>
          <a:prstGeom prst="rect">
            <a:avLst/>
          </a:prstGeom>
        </p:spPr>
        <p:txBody>
          <a:bodyPr wrap="square">
            <a:spAutoFit/>
          </a:bodyPr>
          <a:lstStyle/>
          <a:p>
            <a:pPr algn="ctr"/>
            <a:r>
              <a:rPr lang="sr-Cyrl-RS" sz="1000" dirty="0"/>
              <a:t>Слика 16. Радар дијаграм средњих вредности оцена оцена укуса Прокупац вина пореклом из Шумадијског и Млавског виноградарског рејона</a:t>
            </a:r>
            <a:endParaRPr lang="en-US" sz="1000" b="1" dirty="0">
              <a:solidFill>
                <a:schemeClr val="tx2"/>
              </a:solidFill>
            </a:endParaRPr>
          </a:p>
        </p:txBody>
      </p:sp>
      <p:sp>
        <p:nvSpPr>
          <p:cNvPr id="10" name="Rectangle 9"/>
          <p:cNvSpPr/>
          <p:nvPr/>
        </p:nvSpPr>
        <p:spPr>
          <a:xfrm>
            <a:off x="5123688" y="6191310"/>
            <a:ext cx="3657599" cy="553998"/>
          </a:xfrm>
          <a:prstGeom prst="rect">
            <a:avLst/>
          </a:prstGeom>
        </p:spPr>
        <p:txBody>
          <a:bodyPr wrap="square">
            <a:spAutoFit/>
          </a:bodyPr>
          <a:lstStyle/>
          <a:p>
            <a:pPr algn="ctr"/>
            <a:r>
              <a:rPr lang="sr-Cyrl-RS" sz="1000" dirty="0"/>
              <a:t>Слика 17. Радар дијаграм средњих вредности оцена оцена укуса Прокупац вина пореклом из Топличког и Смедеревског виноградарског рејона </a:t>
            </a:r>
            <a:endParaRPr lang="en-US" sz="1000" b="1" dirty="0">
              <a:solidFill>
                <a:schemeClr val="tx2"/>
              </a:solidFill>
            </a:endParaRPr>
          </a:p>
        </p:txBody>
      </p:sp>
      <p:pic>
        <p:nvPicPr>
          <p:cNvPr id="11" name="Picture 10"/>
          <p:cNvPicPr/>
          <p:nvPr/>
        </p:nvPicPr>
        <p:blipFill rotWithShape="1">
          <a:blip r:embed="rId4" cstate="email">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rcRect/>
          <a:stretch/>
        </p:blipFill>
        <p:spPr bwMode="auto">
          <a:xfrm>
            <a:off x="5334000" y="4111170"/>
            <a:ext cx="3352801" cy="2061030"/>
          </a:xfrm>
          <a:prstGeom prst="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6" cstate="email">
            <a:extLst>
              <a:ext uri="{28A0092B-C50C-407E-A947-70E740481C1C}">
                <a14:useLocalDpi xmlns:a14="http://schemas.microsoft.com/office/drawing/2010/main"/>
              </a:ext>
            </a:extLst>
          </a:blip>
          <a:srcRect/>
          <a:stretch/>
        </p:blipFill>
        <p:spPr>
          <a:xfrm>
            <a:off x="4800599" y="989267"/>
            <a:ext cx="3886201" cy="2287333"/>
          </a:xfrm>
          <a:prstGeom prst="rect">
            <a:avLst/>
          </a:prstGeom>
        </p:spPr>
      </p:pic>
    </p:spTree>
    <p:extLst>
      <p:ext uri="{BB962C8B-B14F-4D97-AF65-F5344CB8AC3E}">
        <p14:creationId xmlns:p14="http://schemas.microsoft.com/office/powerpoint/2010/main" val="9374321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
            <a:ext cx="8686799" cy="6477000"/>
          </a:xfrm>
        </p:spPr>
        <p:txBody>
          <a:bodyPr>
            <a:noAutofit/>
          </a:bodyPr>
          <a:lstStyle/>
          <a:p>
            <a:pPr algn="just"/>
            <a:r>
              <a:rPr lang="sr-Latn-RS" sz="1500" dirty="0"/>
              <a:t>Генерално, </a:t>
            </a:r>
            <a:r>
              <a:rPr lang="sr-Cyrl-RS" sz="1500" dirty="0"/>
              <a:t>на основу приказаних резултата може се закључити да </a:t>
            </a:r>
            <a:r>
              <a:rPr lang="sr-Latn-RS" sz="1500" dirty="0"/>
              <a:t>вина произведена од сорте Прокупац </a:t>
            </a:r>
            <a:r>
              <a:rPr lang="sr-Cyrl-RS" sz="1500" b="1" dirty="0"/>
              <a:t>имају оптималне киселине са средњом оценом киселости 5,6</a:t>
            </a:r>
            <a:r>
              <a:rPr lang="sr-Latn-RS" sz="1500" b="1" dirty="0"/>
              <a:t>6</a:t>
            </a:r>
            <a:r>
              <a:rPr lang="sr-Cyrl-RS" sz="1500" b="1" dirty="0"/>
              <a:t>±</a:t>
            </a:r>
            <a:r>
              <a:rPr lang="sr-Latn-RS" sz="1500" b="1" dirty="0"/>
              <a:t>0,31</a:t>
            </a:r>
            <a:r>
              <a:rPr lang="sr-Cyrl-RS" sz="1500" dirty="0"/>
              <a:t>, при чему оцена 10 квантитативно описује интензивну киселост (јако кисело вино</a:t>
            </a:r>
            <a:r>
              <a:rPr lang="sr-Latn-RS" sz="1500" dirty="0"/>
              <a:t>) </a:t>
            </a:r>
            <a:r>
              <a:rPr lang="sr-Cyrl-RS" sz="1500" dirty="0"/>
              <a:t>и слабо израженом горчином на укусу. </a:t>
            </a:r>
            <a:r>
              <a:rPr lang="sr-Cyrl-RS" sz="1500" b="1" dirty="0"/>
              <a:t>Што се тиче присутва танина у нализираним Прокупац винима, иако се јасно уочавају две групе вина, она са израженијом танинском структуром (срења оцена таничности ≥5) где спадају </a:t>
            </a:r>
            <a:r>
              <a:rPr lang="sr-Latn-RS" sz="1500" b="1" dirty="0"/>
              <a:t>RADOVAN 100%, GRABAK, IVANOVIĆ Prokupac, VILA VINA Prokupac </a:t>
            </a:r>
            <a:r>
              <a:rPr lang="sr-Cyrl-RS" sz="1500" b="1" dirty="0"/>
              <a:t>и све купаже, већина узорака </a:t>
            </a:r>
            <a:r>
              <a:rPr lang="sr-Latn-RS" sz="1500" b="1" dirty="0"/>
              <a:t>(74%) </a:t>
            </a:r>
            <a:r>
              <a:rPr lang="sr-Cyrl-RS" sz="1500" b="1" dirty="0"/>
              <a:t>се ипак може сврстати у категорију вина са </a:t>
            </a:r>
            <a:r>
              <a:rPr lang="sr-Latn-RS" sz="1500" b="1" dirty="0"/>
              <a:t>лаганиј</a:t>
            </a:r>
            <a:r>
              <a:rPr lang="sr-Cyrl-RS" sz="1500" b="1" dirty="0"/>
              <a:t>ом</a:t>
            </a:r>
            <a:r>
              <a:rPr lang="sr-Latn-RS" sz="1500" b="1" dirty="0"/>
              <a:t> танинск</a:t>
            </a:r>
            <a:r>
              <a:rPr lang="sr-Cyrl-RS" sz="1500" b="1" dirty="0"/>
              <a:t>ом</a:t>
            </a:r>
            <a:r>
              <a:rPr lang="sr-Latn-RS" sz="1500" b="1" dirty="0"/>
              <a:t> структур</a:t>
            </a:r>
            <a:r>
              <a:rPr lang="sr-Cyrl-RS" sz="1500" b="1" dirty="0"/>
              <a:t>ом</a:t>
            </a:r>
            <a:r>
              <a:rPr lang="sr-Latn-RS" sz="1500" b="1" dirty="0" smtClean="0"/>
              <a:t>.</a:t>
            </a:r>
            <a:endParaRPr lang="en-US" sz="1500" b="1" dirty="0" smtClean="0"/>
          </a:p>
          <a:p>
            <a:pPr algn="just"/>
            <a:r>
              <a:rPr lang="sr-Cyrl-RS" sz="1500" dirty="0"/>
              <a:t>Код вина пореклом из Жупског виногорја јасније се него код вина из других виногорја уочава подела вина према интензитету опажаја у оквиру густативне фазе сензорне анализе. </a:t>
            </a:r>
            <a:r>
              <a:rPr lang="sr-Cyrl-RS" sz="1500" b="1" dirty="0"/>
              <a:t>Узорци вина RADOVAN 100%, Princ Rskavac, EXPERIMENT и IVANOVIC Prokupac се издвајају </a:t>
            </a:r>
            <a:r>
              <a:rPr lang="sr-Cyrl-RS" sz="1500" b="1" dirty="0" smtClean="0"/>
              <a:t>по вишим </a:t>
            </a:r>
            <a:r>
              <a:rPr lang="sr-Cyrl-RS" sz="1500" b="1" dirty="0"/>
              <a:t>оценама за хармоничност, пуноћу, комплексност и </a:t>
            </a:r>
            <a:r>
              <a:rPr lang="sr-Cyrl-RS" sz="1500" b="1" dirty="0" smtClean="0"/>
              <a:t>постојаност, док се остали узорци карактеришу израженијом воћности</a:t>
            </a:r>
            <a:r>
              <a:rPr lang="sr-Cyrl-RS" sz="1500" dirty="0" smtClean="0"/>
              <a:t>. Ово јасно указује на постојање два различита стила вина Прокупац – стил робустнијих вина јаче танинске структуре и стил вина са лаганијом танинском структуром изражене воћности. </a:t>
            </a:r>
            <a:r>
              <a:rPr lang="sr-Cyrl-RS" sz="1500" b="1" dirty="0"/>
              <a:t>У просеку, вина пореклом из Шумадијског виноградарског рејона показују нешто веће средње оцене постојаности и комплексности укуса, док се код вина пореклом из Жупског виногорја уочава </a:t>
            </a:r>
            <a:r>
              <a:rPr lang="sr-Cyrl-RS" sz="1500" b="1" dirty="0" smtClean="0"/>
              <a:t>боља хармоничност </a:t>
            </a:r>
            <a:r>
              <a:rPr lang="sr-Cyrl-RS" sz="1500" b="1" dirty="0"/>
              <a:t>укуса и јача танинска структура. </a:t>
            </a:r>
            <a:r>
              <a:rPr lang="sr-Cyrl-RS" sz="1500" dirty="0" smtClean="0"/>
              <a:t>Најбољу </a:t>
            </a:r>
            <a:r>
              <a:rPr lang="sr-Cyrl-RS" sz="1500" dirty="0"/>
              <a:t>средњу оцену општег утиска у оквиру густативног дела сензорне анализе међу моноваријететним Прокупац винима добио је узорак </a:t>
            </a:r>
            <a:r>
              <a:rPr lang="en-US" sz="1500" dirty="0"/>
              <a:t>RADOVAN 100%</a:t>
            </a:r>
            <a:r>
              <a:rPr lang="sr-Cyrl-RS" sz="1500" dirty="0"/>
              <a:t> (7,78), што је у складу са оценом добијеном у олфакторном делу сензорног оцењивања</a:t>
            </a:r>
            <a:r>
              <a:rPr lang="sr-Cyrl-RS" sz="1500" dirty="0" smtClean="0"/>
              <a:t>.</a:t>
            </a:r>
            <a:endParaRPr lang="en-US" sz="1500" dirty="0" smtClean="0"/>
          </a:p>
          <a:p>
            <a:pPr algn="just"/>
            <a:r>
              <a:rPr lang="sr-Cyrl-RS" sz="1500" dirty="0"/>
              <a:t>На основу резултата густативне фазе сензорне анализе Прокупац вина</a:t>
            </a:r>
            <a:r>
              <a:rPr lang="sr-Latn-RS" sz="1500" dirty="0"/>
              <a:t>, </a:t>
            </a:r>
            <a:r>
              <a:rPr lang="sr-Cyrl-RS" sz="1500" dirty="0"/>
              <a:t>може се закључити да у </a:t>
            </a:r>
            <a:r>
              <a:rPr lang="sr-Latn-RS" sz="1500" dirty="0"/>
              <a:t>зависности </a:t>
            </a:r>
            <a:r>
              <a:rPr lang="sr-Cyrl-RS" sz="1500" dirty="0"/>
              <a:t>од </a:t>
            </a:r>
            <a:r>
              <a:rPr lang="sr-Latn-RS" sz="1500" dirty="0"/>
              <a:t>виноградарског подручја, начина винификације, чувања и старења</a:t>
            </a:r>
            <a:r>
              <a:rPr lang="sr-Cyrl-RS" sz="1500" dirty="0"/>
              <a:t>,</a:t>
            </a:r>
            <a:r>
              <a:rPr lang="sr-Latn-RS" sz="1500" dirty="0"/>
              <a:t> Прокупац има потенцијал производње </a:t>
            </a:r>
            <a:r>
              <a:rPr lang="sr-Cyrl-RS" sz="1500" dirty="0"/>
              <a:t>комплексних, пуних, </a:t>
            </a:r>
            <a:r>
              <a:rPr lang="sr-Latn-RS" sz="1500" dirty="0"/>
              <a:t>хармоничних вина са </a:t>
            </a:r>
            <a:r>
              <a:rPr lang="sr-Cyrl-RS" sz="1500" dirty="0"/>
              <a:t>израженом киселошћу и јаком </a:t>
            </a:r>
            <a:r>
              <a:rPr lang="sr-Latn-RS" sz="1500" dirty="0"/>
              <a:t>танинском структуром.</a:t>
            </a:r>
            <a:endParaRPr lang="en-US" sz="1500" dirty="0"/>
          </a:p>
        </p:txBody>
      </p:sp>
    </p:spTree>
    <p:extLst>
      <p:ext uri="{BB962C8B-B14F-4D97-AF65-F5344CB8AC3E}">
        <p14:creationId xmlns:p14="http://schemas.microsoft.com/office/powerpoint/2010/main" val="19494551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email">
            <a:extLst>
              <a:ext uri="{28A0092B-C50C-407E-A947-70E740481C1C}">
                <a14:useLocalDpi xmlns:a14="http://schemas.microsoft.com/office/drawing/2010/main"/>
              </a:ext>
            </a:extLst>
          </a:blip>
          <a:srcRect/>
          <a:stretch/>
        </p:blipFill>
        <p:spPr>
          <a:xfrm>
            <a:off x="647700" y="291191"/>
            <a:ext cx="7467600" cy="3276600"/>
          </a:xfrm>
          <a:prstGeom prst="rect">
            <a:avLst/>
          </a:prstGeom>
        </p:spPr>
      </p:pic>
      <p:sp>
        <p:nvSpPr>
          <p:cNvPr id="5" name="Rectangle 4"/>
          <p:cNvSpPr/>
          <p:nvPr/>
        </p:nvSpPr>
        <p:spPr>
          <a:xfrm>
            <a:off x="304800" y="3567791"/>
            <a:ext cx="8153400" cy="400110"/>
          </a:xfrm>
          <a:prstGeom prst="rect">
            <a:avLst/>
          </a:prstGeom>
        </p:spPr>
        <p:txBody>
          <a:bodyPr wrap="square">
            <a:spAutoFit/>
          </a:bodyPr>
          <a:lstStyle/>
          <a:p>
            <a:pPr algn="ctr"/>
            <a:r>
              <a:rPr lang="sr-Cyrl-RS" sz="1000" dirty="0">
                <a:solidFill>
                  <a:schemeClr val="tx2"/>
                </a:solidFill>
              </a:rPr>
              <a:t>Слика 19. Графички приказ расподеле испитиваних узорака и њихових карактеристика одређених густативном анализом Прокупац вина у факторској равни на основу </a:t>
            </a:r>
            <a:r>
              <a:rPr lang="en-US" sz="1000" dirty="0">
                <a:solidFill>
                  <a:schemeClr val="tx2"/>
                </a:solidFill>
              </a:rPr>
              <a:t>PCA</a:t>
            </a:r>
            <a:r>
              <a:rPr lang="sr-Cyrl-RS" sz="1000" dirty="0">
                <a:solidFill>
                  <a:schemeClr val="tx2"/>
                </a:solidFill>
              </a:rPr>
              <a:t> анализе</a:t>
            </a:r>
            <a:endParaRPr lang="en-US" sz="1000" b="1" dirty="0">
              <a:solidFill>
                <a:schemeClr val="tx2"/>
              </a:solidFill>
            </a:endParaRPr>
          </a:p>
        </p:txBody>
      </p:sp>
      <p:sp>
        <p:nvSpPr>
          <p:cNvPr id="6" name="Rectangle 5"/>
          <p:cNvSpPr/>
          <p:nvPr/>
        </p:nvSpPr>
        <p:spPr>
          <a:xfrm>
            <a:off x="137160" y="3986189"/>
            <a:ext cx="8686800" cy="2693045"/>
          </a:xfrm>
          <a:prstGeom prst="rect">
            <a:avLst/>
          </a:prstGeom>
        </p:spPr>
        <p:txBody>
          <a:bodyPr wrap="square">
            <a:spAutoFit/>
          </a:bodyPr>
          <a:lstStyle/>
          <a:p>
            <a:pPr algn="just"/>
            <a:r>
              <a:rPr lang="sr-Cyrl-RS" sz="1300" dirty="0">
                <a:solidFill>
                  <a:schemeClr val="tx2"/>
                </a:solidFill>
              </a:rPr>
              <a:t>На основу дијаграма расподеле испитиваних узорака и њихових карактеристика одређених густативном анализом </a:t>
            </a:r>
            <a:r>
              <a:rPr lang="sr-Cyrl-RS" sz="1300" dirty="0" smtClean="0">
                <a:solidFill>
                  <a:schemeClr val="tx2"/>
                </a:solidFill>
              </a:rPr>
              <a:t>вина </a:t>
            </a:r>
            <a:r>
              <a:rPr lang="sr-Cyrl-RS" sz="1300" dirty="0">
                <a:solidFill>
                  <a:schemeClr val="tx2"/>
                </a:solidFill>
              </a:rPr>
              <a:t>може се закључити да су у левом делу дијаграма (горњи и доњи квадрант) груписани узорци вина </a:t>
            </a:r>
            <a:r>
              <a:rPr lang="sr-Cyrl-RS" sz="1300" dirty="0" smtClean="0">
                <a:solidFill>
                  <a:schemeClr val="tx2"/>
                </a:solidFill>
              </a:rPr>
              <a:t>описани </a:t>
            </a:r>
            <a:r>
              <a:rPr lang="sr-Cyrl-RS" sz="1300" dirty="0">
                <a:solidFill>
                  <a:schemeClr val="tx2"/>
                </a:solidFill>
              </a:rPr>
              <a:t>као хармонични, постојани, комплексни, са већим просечним оценама општег утиска и са мање израженом киселошћу. Узорци који се налазе у горњем десном квадранту имају више изражену киселост и јачу танинску структуру, али нешто мање изражену сортност и хармоничност. Узорци вина смештени у доњем десном квадранту дијаграма, ближе негативном делу </a:t>
            </a:r>
            <a:r>
              <a:rPr lang="sr-Latn-RS" sz="1300" i="1" dirty="0">
                <a:solidFill>
                  <a:schemeClr val="tx2"/>
                </a:solidFill>
              </a:rPr>
              <a:t>y</a:t>
            </a:r>
            <a:r>
              <a:rPr lang="sr-Latn-RS" sz="1300" dirty="0">
                <a:solidFill>
                  <a:schemeClr val="tx2"/>
                </a:solidFill>
              </a:rPr>
              <a:t> </a:t>
            </a:r>
            <a:r>
              <a:rPr lang="sr-Cyrl-RS" sz="1300" dirty="0">
                <a:solidFill>
                  <a:schemeClr val="tx2"/>
                </a:solidFill>
              </a:rPr>
              <a:t>осе, карактеришу се као узорци са лаганијом танинском структуром. Вина </a:t>
            </a:r>
            <a:r>
              <a:rPr lang="sr-Latn-RS" sz="1300" dirty="0">
                <a:solidFill>
                  <a:schemeClr val="tx2"/>
                </a:solidFill>
              </a:rPr>
              <a:t>GRABAK </a:t>
            </a:r>
            <a:r>
              <a:rPr lang="sr-Cyrl-RS" sz="1300" dirty="0">
                <a:solidFill>
                  <a:schemeClr val="tx2"/>
                </a:solidFill>
              </a:rPr>
              <a:t>и </a:t>
            </a:r>
            <a:r>
              <a:rPr lang="sr-Latn-RS" sz="1300" dirty="0">
                <a:solidFill>
                  <a:schemeClr val="tx2"/>
                </a:solidFill>
              </a:rPr>
              <a:t>IVANOVIĆ Prokupac </a:t>
            </a:r>
            <a:r>
              <a:rPr lang="sr-Cyrl-RS" sz="1300" dirty="0">
                <a:solidFill>
                  <a:schemeClr val="tx2"/>
                </a:solidFill>
              </a:rPr>
              <a:t>одвајају се од других анализираних узорака по највећим средњим оценама густативне фазе сензорне анализе за садржај танина. Узорци груписани око негативног дела </a:t>
            </a:r>
            <a:r>
              <a:rPr lang="sr-Latn-RS" sz="1300" i="1" dirty="0">
                <a:solidFill>
                  <a:schemeClr val="tx2"/>
                </a:solidFill>
              </a:rPr>
              <a:t>x</a:t>
            </a:r>
            <a:r>
              <a:rPr lang="sr-Latn-RS" sz="1300" dirty="0">
                <a:solidFill>
                  <a:schemeClr val="tx2"/>
                </a:solidFill>
              </a:rPr>
              <a:t> </a:t>
            </a:r>
            <a:r>
              <a:rPr lang="sr-Cyrl-RS" sz="1300" dirty="0">
                <a:solidFill>
                  <a:schemeClr val="tx2"/>
                </a:solidFill>
              </a:rPr>
              <a:t>осе могу се описати као вина са сличним и високим средњим оценама за комплексност, постојаност, хармоничност, сортност, као и вина са генерално најбољим средњим оценама за општи утисак на основу густативног дела сензорне анализе. </a:t>
            </a:r>
            <a:endParaRPr lang="en-US" sz="1300" b="1" dirty="0">
              <a:solidFill>
                <a:schemeClr val="tx2"/>
              </a:solidFill>
            </a:endParaRPr>
          </a:p>
          <a:p>
            <a:pPr algn="just"/>
            <a:r>
              <a:rPr lang="sr-Cyrl-RS" sz="1300" b="1" dirty="0">
                <a:solidFill>
                  <a:schemeClr val="tx2"/>
                </a:solidFill>
              </a:rPr>
              <a:t>Генерално, на основу приказаних резултата густативне фазе сензорне анализе </a:t>
            </a:r>
            <a:r>
              <a:rPr lang="sr-Cyrl-RS" sz="1300" b="1" dirty="0" smtClean="0">
                <a:solidFill>
                  <a:schemeClr val="tx2"/>
                </a:solidFill>
              </a:rPr>
              <a:t>вина Прокупац </a:t>
            </a:r>
            <a:r>
              <a:rPr lang="sr-Cyrl-RS" sz="1300" b="1" dirty="0">
                <a:solidFill>
                  <a:schemeClr val="tx2"/>
                </a:solidFill>
              </a:rPr>
              <a:t>примећује се благо груписање узорака вина према виноградарским рејонима, али је и у овом делу значајније изражен утицај процеса производње, старења и чувања вина на формирање укуса и густативних </a:t>
            </a:r>
            <a:r>
              <a:rPr lang="sr-Cyrl-RS" sz="1300" b="1" dirty="0" smtClean="0">
                <a:solidFill>
                  <a:schemeClr val="tx2"/>
                </a:solidFill>
              </a:rPr>
              <a:t>карактеристика.</a:t>
            </a:r>
            <a:endParaRPr lang="en-US" sz="1300" b="1" dirty="0">
              <a:solidFill>
                <a:schemeClr val="tx2"/>
              </a:solidFill>
            </a:endParaRPr>
          </a:p>
        </p:txBody>
      </p:sp>
    </p:spTree>
    <p:extLst>
      <p:ext uri="{BB962C8B-B14F-4D97-AF65-F5344CB8AC3E}">
        <p14:creationId xmlns:p14="http://schemas.microsoft.com/office/powerpoint/2010/main" val="36289347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381000"/>
            <a:ext cx="8686799" cy="6096000"/>
          </a:xfrm>
        </p:spPr>
        <p:txBody>
          <a:bodyPr>
            <a:normAutofit fontScale="92500" lnSpcReduction="10000"/>
          </a:bodyPr>
          <a:lstStyle/>
          <a:p>
            <a:pPr marL="0" indent="0" algn="ctr">
              <a:buNone/>
            </a:pPr>
            <a:r>
              <a:rPr lang="sr-Cyrl-RS" sz="2800" b="1" dirty="0"/>
              <a:t>Утицај винске чаше на сензорне карактеристике вина</a:t>
            </a:r>
            <a:endParaRPr lang="en-US" sz="2800" b="1" dirty="0"/>
          </a:p>
          <a:p>
            <a:pPr algn="just"/>
            <a:r>
              <a:rPr lang="sr-Cyrl-RS" sz="1600" dirty="0"/>
              <a:t>Уопштено говорећи, вино је сложена мешавина великог броја једињења која значајно утичу на ароматски профил и сензорна својства. </a:t>
            </a:r>
            <a:endParaRPr lang="en-US" sz="1600" dirty="0" smtClean="0"/>
          </a:p>
          <a:p>
            <a:pPr algn="just"/>
            <a:r>
              <a:rPr lang="sr-Cyrl-RS" sz="1600" dirty="0"/>
              <a:t>Иако је, до данас, технологија омогућила детекцију и идентификацију већине освих компоненти, ипак утицај на људска чула и општи утисак након конзумације вина и даље је пресудан и најважнији аспект у циљу задовољења очекивања, потреба и жеља све захтевнијих потрошача вина и њихове преференције. </a:t>
            </a:r>
            <a:endParaRPr lang="en-US" sz="1600" dirty="0" smtClean="0"/>
          </a:p>
          <a:p>
            <a:pPr algn="just"/>
            <a:r>
              <a:rPr lang="sr-Cyrl-RS" sz="1600" dirty="0"/>
              <a:t>Још раније је утврђено да разлике у облику и димензијама винске чаше могу утицати на испарљивост ароматичних једињења са површине вина и њихово присуство у главном простору винске чаше, мењајући тако перцепцију вина. Сем тога, карактеристике чаше утичу и на друге физичке процесе, као што је оксидација и количина присутног кисеоника изнад површине вина и у самом вину у чаши</a:t>
            </a:r>
            <a:r>
              <a:rPr lang="sr-Cyrl-RS" sz="1600" dirty="0" smtClean="0"/>
              <a:t>.</a:t>
            </a:r>
            <a:endParaRPr lang="en-US" sz="1600" dirty="0" smtClean="0"/>
          </a:p>
          <a:p>
            <a:pPr algn="just"/>
            <a:r>
              <a:rPr lang="sr-Cyrl-RS" sz="1600" dirty="0"/>
              <a:t>Иако је, у циљу стандардизације утицаја облика и димензија чаше на сензорне карактеристике вина, опште прихваћено да се на званичним оцењивањима и дегустацијама користи чаша прописана и дефинисана интернационалним стандардом (ISO 3591:1977), у последње две деценије све је више научних радова који указују на чињеницу да с</a:t>
            </a:r>
            <a:r>
              <a:rPr lang="en-US" sz="1600" dirty="0" err="1"/>
              <a:t>ензорни</a:t>
            </a:r>
            <a:r>
              <a:rPr lang="en-US" sz="1600" dirty="0"/>
              <a:t> </a:t>
            </a:r>
            <a:r>
              <a:rPr lang="en-US" sz="1600" dirty="0" err="1"/>
              <a:t>профил</a:t>
            </a:r>
            <a:r>
              <a:rPr lang="sr-Cyrl-RS" sz="1600" dirty="0"/>
              <a:t> вина, интензитет ароме, па чак и интензитет обојења, у многоме зависи од </a:t>
            </a:r>
            <a:r>
              <a:rPr lang="en-US" sz="1600" dirty="0" err="1"/>
              <a:t>геометријских</a:t>
            </a:r>
            <a:r>
              <a:rPr lang="en-US" sz="1600" dirty="0"/>
              <a:t> </a:t>
            </a:r>
            <a:r>
              <a:rPr lang="en-US" sz="1600" dirty="0" err="1"/>
              <a:t>карактеристика</a:t>
            </a:r>
            <a:r>
              <a:rPr lang="en-US" sz="1600" dirty="0"/>
              <a:t> </a:t>
            </a:r>
            <a:r>
              <a:rPr lang="sr-Cyrl-RS" sz="1600" dirty="0"/>
              <a:t>винске чаше</a:t>
            </a:r>
            <a:r>
              <a:rPr lang="en-US" sz="1600" dirty="0"/>
              <a:t>. </a:t>
            </a:r>
            <a:endParaRPr lang="en-US" sz="1600" b="1" dirty="0"/>
          </a:p>
          <a:p>
            <a:pPr algn="just"/>
            <a:r>
              <a:rPr lang="sr-Cyrl-RS" sz="1600" dirty="0"/>
              <a:t>У оквиру </a:t>
            </a:r>
            <a:r>
              <a:rPr lang="sr-Cyrl-RS" sz="1600" dirty="0" smtClean="0"/>
              <a:t>прој</a:t>
            </a:r>
            <a:r>
              <a:rPr lang="en-US" sz="1600" dirty="0" smtClean="0"/>
              <a:t>e</a:t>
            </a:r>
            <a:r>
              <a:rPr lang="sr-Cyrl-RS" sz="1600" dirty="0" smtClean="0"/>
              <a:t>кта </a:t>
            </a:r>
            <a:r>
              <a:rPr lang="sr-Cyrl-RS" sz="1600" dirty="0"/>
              <a:t>„УСТАНОВЉЕЊЕ И ОСНАЖИВАЊЕ НАЦИОНАЛНОГ БРЕНДА ВИНА ПРОКУПАЦ И РАКИЈЕ ШЉИВОВИЦЕ КРОЗ КОЛАБОРАЦИЈУ НАУКЕ И ПРАКСЕ“ циљ је био да се одреде и што боље опишу сензорне карактеристике комерцијално доступних Прокупац вина, али и да се дефинише модел винске чаше најпогодније за дегустацију и конзумацију вина Прокупац чиме ће се омогућити максимално испољавање сензорних карактеристика ових вина. Компанија Riedel је на тржишту позната по производњи чаша по највишим стандардима квалитета, али и по томе да већ дужи низ година развија програм са циљем да је за сваку сорту неопходна јединствена и специфична чаша. Ова идеја заснива се на чињеницама да је неопходан тачно одређен угао под којим течност пада на језик, и позиција носа у односу на саму чашу да би се најбоље осетила арома и укус вина, и постигло максимално уживање.</a:t>
            </a:r>
            <a:endParaRPr lang="en-US" sz="1600" b="1" dirty="0"/>
          </a:p>
          <a:p>
            <a:pPr algn="just"/>
            <a:endParaRPr lang="en-US" sz="1400" b="1" dirty="0"/>
          </a:p>
          <a:p>
            <a:pPr algn="just"/>
            <a:endParaRPr lang="en-US" dirty="0"/>
          </a:p>
        </p:txBody>
      </p:sp>
    </p:spTree>
    <p:extLst>
      <p:ext uri="{BB962C8B-B14F-4D97-AF65-F5344CB8AC3E}">
        <p14:creationId xmlns:p14="http://schemas.microsoft.com/office/powerpoint/2010/main" val="19939891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43000"/>
            <a:ext cx="8686799" cy="5562600"/>
          </a:xfrm>
        </p:spPr>
        <p:txBody>
          <a:bodyPr>
            <a:normAutofit/>
          </a:bodyPr>
          <a:lstStyle/>
          <a:p>
            <a:pPr algn="just"/>
            <a:r>
              <a:rPr lang="sr-Cyrl-RS" sz="1400" dirty="0"/>
              <a:t>У оквиру претходног дела где је сензорној анализи било подвргнунто 30 комерцијално доступних </a:t>
            </a:r>
            <a:r>
              <a:rPr lang="sr-Cyrl-RS" sz="1400" dirty="0" smtClean="0"/>
              <a:t>вина</a:t>
            </a:r>
            <a:r>
              <a:rPr lang="en-US" sz="1400" dirty="0" smtClean="0"/>
              <a:t> </a:t>
            </a:r>
            <a:r>
              <a:rPr lang="sr-Cyrl-RS" sz="1400" dirty="0" smtClean="0"/>
              <a:t>сорте Прокупац, од 30 дегустираних вина </a:t>
            </a:r>
            <a:r>
              <a:rPr lang="sr-Cyrl-RS" sz="1400" dirty="0"/>
              <a:t>одабрано је 10 узорака који су се према средњим оценама сортности и комплексности опажених у оквиру олфакторне и густативне фазе сензорне анализе посебно истицали. Списак вина анализираних у овом делу сензорне анализе дат је у табели </a:t>
            </a:r>
            <a:r>
              <a:rPr lang="sr-Latn-RS" sz="1400" dirty="0"/>
              <a:t>2</a:t>
            </a:r>
            <a:r>
              <a:rPr lang="sr-Cyrl-RS" sz="1400" dirty="0" smtClean="0"/>
              <a:t>.</a:t>
            </a:r>
            <a:endParaRPr lang="en-US" sz="1400" dirty="0" smtClean="0"/>
          </a:p>
          <a:p>
            <a:endParaRPr lang="en-US" sz="1400" dirty="0"/>
          </a:p>
        </p:txBody>
      </p:sp>
      <p:sp>
        <p:nvSpPr>
          <p:cNvPr id="3" name="Title 2"/>
          <p:cNvSpPr>
            <a:spLocks noGrp="1"/>
          </p:cNvSpPr>
          <p:nvPr>
            <p:ph type="title"/>
          </p:nvPr>
        </p:nvSpPr>
        <p:spPr>
          <a:xfrm>
            <a:off x="457200" y="338328"/>
            <a:ext cx="8229600" cy="804672"/>
          </a:xfrm>
        </p:spPr>
        <p:txBody>
          <a:bodyPr>
            <a:normAutofit fontScale="90000"/>
          </a:bodyPr>
          <a:lstStyle/>
          <a:p>
            <a:r>
              <a:rPr lang="sr-Cyrl-RS" sz="3100" b="1" dirty="0"/>
              <a:t>Резултати сензорне алнализе вина Прокупац коришћењем различитих винских чаша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04947698"/>
              </p:ext>
            </p:extLst>
          </p:nvPr>
        </p:nvGraphicFramePr>
        <p:xfrm>
          <a:off x="838199" y="2363539"/>
          <a:ext cx="7162800" cy="3122856"/>
        </p:xfrm>
        <a:graphic>
          <a:graphicData uri="http://schemas.openxmlformats.org/drawingml/2006/table">
            <a:tbl>
              <a:tblPr firstRow="1" firstCol="1" bandRow="1">
                <a:tableStyleId>{5C22544A-7EE6-4342-B048-85BDC9FD1C3A}</a:tableStyleId>
              </a:tblPr>
              <a:tblGrid>
                <a:gridCol w="1466716"/>
                <a:gridCol w="1466716"/>
                <a:gridCol w="1783610"/>
                <a:gridCol w="1783610"/>
                <a:gridCol w="662148"/>
              </a:tblGrid>
              <a:tr h="283896">
                <a:tc>
                  <a:txBody>
                    <a:bodyPr/>
                    <a:lstStyle/>
                    <a:p>
                      <a:pPr algn="ctr">
                        <a:lnSpc>
                          <a:spcPct val="115000"/>
                        </a:lnSpc>
                        <a:spcAft>
                          <a:spcPts val="0"/>
                        </a:spcAft>
                      </a:pPr>
                      <a:r>
                        <a:rPr lang="sr-Cyrl-RS" sz="1200" dirty="0">
                          <a:effectLst/>
                        </a:rPr>
                        <a:t>Рејон</a:t>
                      </a:r>
                      <a:endParaRPr lang="en-US" sz="1400" b="1" dirty="0">
                        <a:solidFill>
                          <a:srgbClr val="082A75"/>
                        </a:solidFill>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sr-Cyrl-RS" sz="1200">
                          <a:effectLst/>
                        </a:rPr>
                        <a:t>Виногорје</a:t>
                      </a:r>
                      <a:endParaRPr lang="en-US" sz="1400" b="1">
                        <a:solidFill>
                          <a:srgbClr val="082A75"/>
                        </a:solidFill>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sr-Cyrl-RS" sz="1200">
                          <a:effectLst/>
                        </a:rPr>
                        <a:t>Винарија</a:t>
                      </a:r>
                      <a:endParaRPr lang="en-US" sz="1400" b="1">
                        <a:solidFill>
                          <a:srgbClr val="082A75"/>
                        </a:solidFill>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sr-Cyrl-RS" sz="1200">
                          <a:effectLst/>
                        </a:rPr>
                        <a:t>Вино</a:t>
                      </a:r>
                      <a:endParaRPr lang="en-US" sz="1400" b="1">
                        <a:solidFill>
                          <a:srgbClr val="082A75"/>
                        </a:solidFill>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sr-Cyrl-RS" sz="1200">
                          <a:effectLst/>
                        </a:rPr>
                        <a:t>Берба</a:t>
                      </a:r>
                      <a:endParaRPr lang="en-US" sz="1400" b="1">
                        <a:solidFill>
                          <a:srgbClr val="082A75"/>
                        </a:solidFill>
                        <a:effectLst/>
                        <a:latin typeface="Calibri"/>
                        <a:ea typeface="MS Mincho"/>
                        <a:cs typeface="Times New Roman"/>
                      </a:endParaRPr>
                    </a:p>
                  </a:txBody>
                  <a:tcPr marL="68580" marR="68580" marT="0" marB="0" anchor="ctr"/>
                </a:tc>
              </a:tr>
              <a:tr h="283896">
                <a:tc rowSpan="7">
                  <a:txBody>
                    <a:bodyPr/>
                    <a:lstStyle/>
                    <a:p>
                      <a:pPr algn="ctr">
                        <a:lnSpc>
                          <a:spcPct val="115000"/>
                        </a:lnSpc>
                        <a:spcAft>
                          <a:spcPts val="0"/>
                        </a:spcAft>
                      </a:pPr>
                      <a:r>
                        <a:rPr lang="sr-Cyrl-RS" sz="1200" dirty="0">
                          <a:effectLst/>
                        </a:rPr>
                        <a:t>Три Мораве</a:t>
                      </a:r>
                      <a:endParaRPr lang="en-US" sz="1400" b="1" dirty="0">
                        <a:solidFill>
                          <a:srgbClr val="082A75"/>
                        </a:solidFill>
                        <a:effectLst/>
                        <a:latin typeface="Calibri"/>
                        <a:ea typeface="MS Mincho"/>
                        <a:cs typeface="Times New Roman"/>
                      </a:endParaRPr>
                    </a:p>
                  </a:txBody>
                  <a:tcPr marL="68580" marR="68580" marT="0" marB="0" anchor="ctr"/>
                </a:tc>
                <a:tc rowSpan="5">
                  <a:txBody>
                    <a:bodyPr/>
                    <a:lstStyle/>
                    <a:p>
                      <a:pPr algn="ctr">
                        <a:lnSpc>
                          <a:spcPct val="115000"/>
                        </a:lnSpc>
                        <a:spcAft>
                          <a:spcPts val="0"/>
                        </a:spcAft>
                      </a:pPr>
                      <a:r>
                        <a:rPr lang="sr-Cyrl-RS" sz="1200">
                          <a:effectLst/>
                        </a:rPr>
                        <a:t>Жупско</a:t>
                      </a:r>
                      <a:endParaRPr lang="en-US" sz="1400" b="1">
                        <a:solidFill>
                          <a:srgbClr val="082A75"/>
                        </a:solidFill>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US" sz="1200">
                          <a:effectLst/>
                        </a:rPr>
                        <a:t>YOTTA</a:t>
                      </a:r>
                      <a:endParaRPr lang="en-US" sz="1400" b="1">
                        <a:solidFill>
                          <a:srgbClr val="082A75"/>
                        </a:solidFill>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sr-Cyrl-RS" sz="1200">
                          <a:effectLst/>
                        </a:rPr>
                        <a:t>YOTTA Prokupac</a:t>
                      </a:r>
                      <a:endParaRPr lang="en-US" sz="1400" b="1">
                        <a:solidFill>
                          <a:srgbClr val="082A75"/>
                        </a:solidFill>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sr-Latn-RS" sz="1200">
                          <a:effectLst/>
                        </a:rPr>
                        <a:t>2016</a:t>
                      </a:r>
                      <a:endParaRPr lang="en-US" sz="1400" b="1">
                        <a:solidFill>
                          <a:srgbClr val="082A75"/>
                        </a:solidFill>
                        <a:effectLst/>
                        <a:latin typeface="Calibri"/>
                        <a:ea typeface="MS Mincho"/>
                        <a:cs typeface="Times New Roman"/>
                      </a:endParaRPr>
                    </a:p>
                  </a:txBody>
                  <a:tcPr marL="68580" marR="68580" marT="0" marB="0" anchor="ctr"/>
                </a:tc>
              </a:tr>
              <a:tr h="283896">
                <a:tc vMerge="1">
                  <a:txBody>
                    <a:bodyPr/>
                    <a:lstStyle/>
                    <a:p>
                      <a:endParaRPr lang="en-US"/>
                    </a:p>
                  </a:txBody>
                  <a:tcPr/>
                </a:tc>
                <a:tc vMerge="1">
                  <a:txBody>
                    <a:bodyPr/>
                    <a:lstStyle/>
                    <a:p>
                      <a:endParaRPr lang="en-US"/>
                    </a:p>
                  </a:txBody>
                  <a:tcPr/>
                </a:tc>
                <a:tc>
                  <a:txBody>
                    <a:bodyPr/>
                    <a:lstStyle/>
                    <a:p>
                      <a:pPr algn="ctr">
                        <a:lnSpc>
                          <a:spcPct val="115000"/>
                        </a:lnSpc>
                        <a:spcAft>
                          <a:spcPts val="0"/>
                        </a:spcAft>
                      </a:pPr>
                      <a:r>
                        <a:rPr lang="en-US" sz="1200">
                          <a:effectLst/>
                        </a:rPr>
                        <a:t>Подрум </a:t>
                      </a:r>
                      <a:r>
                        <a:rPr lang="sr-Cyrl-RS" sz="1200">
                          <a:effectLst/>
                        </a:rPr>
                        <a:t>Ч</a:t>
                      </a:r>
                      <a:r>
                        <a:rPr lang="en-US" sz="1200">
                          <a:effectLst/>
                        </a:rPr>
                        <a:t>окот</a:t>
                      </a:r>
                      <a:endParaRPr lang="en-US" sz="1400" b="1">
                        <a:solidFill>
                          <a:srgbClr val="082A75"/>
                        </a:solidFill>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US" sz="1200">
                          <a:effectLst/>
                        </a:rPr>
                        <a:t>RADOVAN 100%</a:t>
                      </a:r>
                      <a:endParaRPr lang="en-US" sz="1400" b="1">
                        <a:solidFill>
                          <a:srgbClr val="082A75"/>
                        </a:solidFill>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US" sz="1200">
                          <a:effectLst/>
                        </a:rPr>
                        <a:t>2017</a:t>
                      </a:r>
                      <a:endParaRPr lang="en-US" sz="1400" b="1">
                        <a:solidFill>
                          <a:srgbClr val="082A75"/>
                        </a:solidFill>
                        <a:effectLst/>
                        <a:latin typeface="Calibri"/>
                        <a:ea typeface="MS Mincho"/>
                        <a:cs typeface="Times New Roman"/>
                      </a:endParaRPr>
                    </a:p>
                  </a:txBody>
                  <a:tcPr marL="68580" marR="68580" marT="0" marB="0" anchor="ctr"/>
                </a:tc>
              </a:tr>
              <a:tr h="283896">
                <a:tc vMerge="1">
                  <a:txBody>
                    <a:bodyPr/>
                    <a:lstStyle/>
                    <a:p>
                      <a:endParaRPr lang="en-US"/>
                    </a:p>
                  </a:txBody>
                  <a:tcPr/>
                </a:tc>
                <a:tc vMerge="1">
                  <a:txBody>
                    <a:bodyPr/>
                    <a:lstStyle/>
                    <a:p>
                      <a:endParaRPr lang="en-US"/>
                    </a:p>
                  </a:txBody>
                  <a:tcPr/>
                </a:tc>
                <a:tc>
                  <a:txBody>
                    <a:bodyPr/>
                    <a:lstStyle/>
                    <a:p>
                      <a:pPr algn="ctr">
                        <a:lnSpc>
                          <a:spcPct val="115000"/>
                        </a:lnSpc>
                        <a:spcAft>
                          <a:spcPts val="0"/>
                        </a:spcAft>
                      </a:pPr>
                      <a:r>
                        <a:rPr lang="en-US" sz="1200">
                          <a:effectLst/>
                        </a:rPr>
                        <a:t>Ивановић</a:t>
                      </a:r>
                      <a:endParaRPr lang="en-US" sz="1400" b="1">
                        <a:solidFill>
                          <a:srgbClr val="082A75"/>
                        </a:solidFill>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US" sz="1200">
                          <a:effectLst/>
                        </a:rPr>
                        <a:t>IVANOVIC </a:t>
                      </a:r>
                      <a:r>
                        <a:rPr lang="sr-Cyrl-RS" sz="1200">
                          <a:effectLst/>
                        </a:rPr>
                        <a:t>Prokupac</a:t>
                      </a:r>
                      <a:endParaRPr lang="en-US" sz="1400" b="1">
                        <a:solidFill>
                          <a:srgbClr val="082A75"/>
                        </a:solidFill>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US" sz="1200">
                          <a:effectLst/>
                        </a:rPr>
                        <a:t>2017</a:t>
                      </a:r>
                      <a:endParaRPr lang="en-US" sz="1400" b="1">
                        <a:solidFill>
                          <a:srgbClr val="082A75"/>
                        </a:solidFill>
                        <a:effectLst/>
                        <a:latin typeface="Calibri"/>
                        <a:ea typeface="MS Mincho"/>
                        <a:cs typeface="Times New Roman"/>
                      </a:endParaRPr>
                    </a:p>
                  </a:txBody>
                  <a:tcPr marL="68580" marR="68580" marT="0" marB="0" anchor="ctr"/>
                </a:tc>
              </a:tr>
              <a:tr h="283896">
                <a:tc vMerge="1">
                  <a:txBody>
                    <a:bodyPr/>
                    <a:lstStyle/>
                    <a:p>
                      <a:endParaRPr lang="en-US"/>
                    </a:p>
                  </a:txBody>
                  <a:tcPr/>
                </a:tc>
                <a:tc vMerge="1">
                  <a:txBody>
                    <a:bodyPr/>
                    <a:lstStyle/>
                    <a:p>
                      <a:endParaRPr lang="en-US"/>
                    </a:p>
                  </a:txBody>
                  <a:tcPr/>
                </a:tc>
                <a:tc>
                  <a:txBody>
                    <a:bodyPr/>
                    <a:lstStyle/>
                    <a:p>
                      <a:pPr algn="ctr">
                        <a:lnSpc>
                          <a:spcPct val="115000"/>
                        </a:lnSpc>
                        <a:spcAft>
                          <a:spcPts val="0"/>
                        </a:spcAft>
                      </a:pPr>
                      <a:r>
                        <a:rPr lang="sr-Cyrl-RS" sz="1200">
                          <a:effectLst/>
                        </a:rPr>
                        <a:t>Будимир</a:t>
                      </a:r>
                      <a:endParaRPr lang="en-US" sz="1400" b="1">
                        <a:solidFill>
                          <a:srgbClr val="082A75"/>
                        </a:solidFill>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US" sz="1200" dirty="0" err="1">
                          <a:effectLst/>
                        </a:rPr>
                        <a:t>Prokupac</a:t>
                      </a:r>
                      <a:r>
                        <a:rPr lang="en-US" sz="1200" dirty="0">
                          <a:effectLst/>
                        </a:rPr>
                        <a:t> </a:t>
                      </a:r>
                      <a:r>
                        <a:rPr lang="en-US" sz="1200" dirty="0" err="1">
                          <a:effectLst/>
                        </a:rPr>
                        <a:t>boje</a:t>
                      </a:r>
                      <a:r>
                        <a:rPr lang="en-US" sz="1200" dirty="0">
                          <a:effectLst/>
                        </a:rPr>
                        <a:t> </a:t>
                      </a:r>
                      <a:r>
                        <a:rPr lang="sr-Latn-RS" sz="1200" dirty="0">
                          <a:effectLst/>
                        </a:rPr>
                        <a:t>L</a:t>
                      </a:r>
                      <a:r>
                        <a:rPr lang="en-US" sz="1200" dirty="0">
                          <a:effectLst/>
                        </a:rPr>
                        <a:t>ILA</a:t>
                      </a:r>
                      <a:endParaRPr lang="en-US" sz="1400" b="1" dirty="0">
                        <a:solidFill>
                          <a:srgbClr val="082A75"/>
                        </a:solidFill>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US" sz="1200">
                          <a:effectLst/>
                        </a:rPr>
                        <a:t>2011</a:t>
                      </a:r>
                      <a:endParaRPr lang="en-US" sz="1400" b="1">
                        <a:solidFill>
                          <a:srgbClr val="082A75"/>
                        </a:solidFill>
                        <a:effectLst/>
                        <a:latin typeface="Calibri"/>
                        <a:ea typeface="MS Mincho"/>
                        <a:cs typeface="Times New Roman"/>
                      </a:endParaRPr>
                    </a:p>
                  </a:txBody>
                  <a:tcPr marL="68580" marR="68580" marT="0" marB="0" anchor="ctr"/>
                </a:tc>
              </a:tr>
              <a:tr h="283896">
                <a:tc vMerge="1">
                  <a:txBody>
                    <a:bodyPr/>
                    <a:lstStyle/>
                    <a:p>
                      <a:endParaRPr lang="en-US"/>
                    </a:p>
                  </a:txBody>
                  <a:tcPr/>
                </a:tc>
                <a:tc vMerge="1">
                  <a:txBody>
                    <a:bodyPr/>
                    <a:lstStyle/>
                    <a:p>
                      <a:endParaRPr lang="en-US"/>
                    </a:p>
                  </a:txBody>
                  <a:tcPr/>
                </a:tc>
                <a:tc>
                  <a:txBody>
                    <a:bodyPr/>
                    <a:lstStyle/>
                    <a:p>
                      <a:pPr>
                        <a:lnSpc>
                          <a:spcPct val="115000"/>
                        </a:lnSpc>
                        <a:spcAft>
                          <a:spcPts val="0"/>
                        </a:spcAft>
                      </a:pPr>
                      <a:r>
                        <a:rPr lang="sr-Cyrl-RS" sz="1200">
                          <a:effectLst/>
                        </a:rPr>
                        <a:t>Подрум вина Тодор </a:t>
                      </a:r>
                      <a:endParaRPr lang="en-US" sz="1400" b="1">
                        <a:solidFill>
                          <a:srgbClr val="082A75"/>
                        </a:solidFill>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sr-Latn-RS" sz="1200">
                          <a:effectLst/>
                        </a:rPr>
                        <a:t>TODOR </a:t>
                      </a:r>
                      <a:r>
                        <a:rPr lang="sr-Cyrl-RS" sz="1200">
                          <a:effectLst/>
                        </a:rPr>
                        <a:t>Prokupac</a:t>
                      </a:r>
                      <a:endParaRPr lang="en-US" sz="1400" b="1">
                        <a:solidFill>
                          <a:srgbClr val="082A75"/>
                        </a:solidFill>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US" sz="1200">
                          <a:effectLst/>
                        </a:rPr>
                        <a:t>2018</a:t>
                      </a:r>
                      <a:endParaRPr lang="en-US" sz="1400" b="1">
                        <a:solidFill>
                          <a:srgbClr val="082A75"/>
                        </a:solidFill>
                        <a:effectLst/>
                        <a:latin typeface="Calibri"/>
                        <a:ea typeface="MS Mincho"/>
                        <a:cs typeface="Times New Roman"/>
                      </a:endParaRPr>
                    </a:p>
                  </a:txBody>
                  <a:tcPr marL="68580" marR="68580" marT="0" marB="0" anchor="ctr"/>
                </a:tc>
              </a:tr>
              <a:tr h="283896">
                <a:tc vMerge="1">
                  <a:txBody>
                    <a:bodyPr/>
                    <a:lstStyle/>
                    <a:p>
                      <a:endParaRPr lang="en-US"/>
                    </a:p>
                  </a:txBody>
                  <a:tcPr/>
                </a:tc>
                <a:tc rowSpan="2">
                  <a:txBody>
                    <a:bodyPr/>
                    <a:lstStyle/>
                    <a:p>
                      <a:pPr algn="ctr">
                        <a:lnSpc>
                          <a:spcPct val="115000"/>
                        </a:lnSpc>
                        <a:spcAft>
                          <a:spcPts val="0"/>
                        </a:spcAft>
                      </a:pPr>
                      <a:r>
                        <a:rPr lang="sr-Cyrl-RS" sz="1200">
                          <a:effectLst/>
                        </a:rPr>
                        <a:t>Трстеничко</a:t>
                      </a:r>
                      <a:endParaRPr lang="en-US" sz="1400" b="1">
                        <a:solidFill>
                          <a:srgbClr val="082A75"/>
                        </a:solidFill>
                        <a:effectLst/>
                        <a:latin typeface="Calibri"/>
                        <a:ea typeface="MS Mincho"/>
                        <a:cs typeface="Times New Roman"/>
                      </a:endParaRPr>
                    </a:p>
                  </a:txBody>
                  <a:tcPr marL="68580" marR="68580" marT="0" marB="0" anchor="ctr"/>
                </a:tc>
                <a:tc>
                  <a:txBody>
                    <a:bodyPr/>
                    <a:lstStyle/>
                    <a:p>
                      <a:pPr>
                        <a:lnSpc>
                          <a:spcPct val="115000"/>
                        </a:lnSpc>
                        <a:spcAft>
                          <a:spcPts val="0"/>
                        </a:spcAft>
                      </a:pPr>
                      <a:r>
                        <a:rPr lang="en-US" sz="1200">
                          <a:effectLst/>
                        </a:rPr>
                        <a:t>Милосављевић </a:t>
                      </a:r>
                      <a:endParaRPr lang="en-US" sz="1400" b="1">
                        <a:solidFill>
                          <a:srgbClr val="082A75"/>
                        </a:solidFill>
                        <a:effectLst/>
                        <a:latin typeface="Calibri"/>
                        <a:ea typeface="MS Mincho"/>
                        <a:cs typeface="Times New Roman"/>
                      </a:endParaRPr>
                    </a:p>
                  </a:txBody>
                  <a:tcPr marL="68580" marR="68580" marT="0" marB="0"/>
                </a:tc>
                <a:tc>
                  <a:txBody>
                    <a:bodyPr/>
                    <a:lstStyle/>
                    <a:p>
                      <a:pPr algn="ctr">
                        <a:lnSpc>
                          <a:spcPct val="115000"/>
                        </a:lnSpc>
                        <a:spcAft>
                          <a:spcPts val="0"/>
                        </a:spcAft>
                      </a:pPr>
                      <a:r>
                        <a:rPr lang="en-US" sz="1200">
                          <a:effectLst/>
                        </a:rPr>
                        <a:t>VILA VINA </a:t>
                      </a:r>
                      <a:r>
                        <a:rPr lang="sr-Cyrl-RS" sz="1200">
                          <a:effectLst/>
                        </a:rPr>
                        <a:t>Prokupac</a:t>
                      </a:r>
                      <a:endParaRPr lang="en-US" sz="1400" b="1">
                        <a:solidFill>
                          <a:srgbClr val="082A75"/>
                        </a:solidFill>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US" sz="1200">
                          <a:effectLst/>
                        </a:rPr>
                        <a:t>2017</a:t>
                      </a:r>
                      <a:endParaRPr lang="en-US" sz="1400" b="1">
                        <a:solidFill>
                          <a:srgbClr val="082A75"/>
                        </a:solidFill>
                        <a:effectLst/>
                        <a:latin typeface="Calibri"/>
                        <a:ea typeface="MS Mincho"/>
                        <a:cs typeface="Times New Roman"/>
                      </a:endParaRPr>
                    </a:p>
                  </a:txBody>
                  <a:tcPr marL="68580" marR="68580" marT="0" marB="0" anchor="ctr"/>
                </a:tc>
              </a:tr>
              <a:tr h="283896">
                <a:tc vMerge="1">
                  <a:txBody>
                    <a:bodyPr/>
                    <a:lstStyle/>
                    <a:p>
                      <a:endParaRPr lang="en-US"/>
                    </a:p>
                  </a:txBody>
                  <a:tcPr/>
                </a:tc>
                <a:tc vMerge="1">
                  <a:txBody>
                    <a:bodyPr/>
                    <a:lstStyle/>
                    <a:p>
                      <a:endParaRPr lang="en-US"/>
                    </a:p>
                  </a:txBody>
                  <a:tcPr/>
                </a:tc>
                <a:tc>
                  <a:txBody>
                    <a:bodyPr/>
                    <a:lstStyle/>
                    <a:p>
                      <a:pPr>
                        <a:lnSpc>
                          <a:spcPct val="115000"/>
                        </a:lnSpc>
                        <a:spcAft>
                          <a:spcPts val="0"/>
                        </a:spcAft>
                      </a:pPr>
                      <a:r>
                        <a:rPr lang="sr-Cyrl-RS" sz="1200" dirty="0">
                          <a:effectLst/>
                        </a:rPr>
                        <a:t>Грабак</a:t>
                      </a:r>
                      <a:endParaRPr lang="en-US" sz="1400" b="1" dirty="0">
                        <a:solidFill>
                          <a:srgbClr val="082A75"/>
                        </a:solidFill>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sr-Cyrl-RS" sz="1200">
                          <a:effectLst/>
                        </a:rPr>
                        <a:t>Grabak Prokupac</a:t>
                      </a:r>
                      <a:endParaRPr lang="en-US" sz="1400" b="1">
                        <a:solidFill>
                          <a:srgbClr val="082A75"/>
                        </a:solidFill>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sr-Cyrl-RS" sz="1200" dirty="0">
                          <a:effectLst/>
                        </a:rPr>
                        <a:t>2017</a:t>
                      </a:r>
                      <a:endParaRPr lang="en-US" sz="1400" b="1" dirty="0">
                        <a:solidFill>
                          <a:srgbClr val="082A75"/>
                        </a:solidFill>
                        <a:effectLst/>
                        <a:latin typeface="Calibri"/>
                        <a:ea typeface="MS Mincho"/>
                        <a:cs typeface="Times New Roman"/>
                      </a:endParaRPr>
                    </a:p>
                  </a:txBody>
                  <a:tcPr marL="68580" marR="68580" marT="0" marB="0" anchor="ctr"/>
                </a:tc>
              </a:tr>
              <a:tr h="283896">
                <a:tc>
                  <a:txBody>
                    <a:bodyPr/>
                    <a:lstStyle/>
                    <a:p>
                      <a:pPr algn="ctr">
                        <a:lnSpc>
                          <a:spcPct val="115000"/>
                        </a:lnSpc>
                        <a:spcAft>
                          <a:spcPts val="0"/>
                        </a:spcAft>
                      </a:pPr>
                      <a:r>
                        <a:rPr lang="sr-Cyrl-RS" sz="1200">
                          <a:effectLst/>
                        </a:rPr>
                        <a:t>Београдски</a:t>
                      </a:r>
                      <a:endParaRPr lang="en-US" sz="1400" b="1">
                        <a:solidFill>
                          <a:srgbClr val="082A75"/>
                        </a:solidFill>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sr-Cyrl-RS" sz="1200">
                          <a:effectLst/>
                        </a:rPr>
                        <a:t>Смедеревско</a:t>
                      </a:r>
                      <a:endParaRPr lang="en-US" sz="1400" b="1">
                        <a:solidFill>
                          <a:srgbClr val="082A75"/>
                        </a:solidFill>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sr-Cyrl-RS" sz="1200">
                          <a:effectLst/>
                        </a:rPr>
                        <a:t>Јанко </a:t>
                      </a:r>
                      <a:endParaRPr lang="en-US" sz="1400" b="1">
                        <a:solidFill>
                          <a:srgbClr val="082A75"/>
                        </a:solidFill>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sr-Cyrl-RS" sz="1200">
                          <a:effectLst/>
                        </a:rPr>
                        <a:t>BAS PROKUPAC</a:t>
                      </a:r>
                      <a:endParaRPr lang="en-US" sz="1400" b="1">
                        <a:solidFill>
                          <a:srgbClr val="082A75"/>
                        </a:solidFill>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sr-Cyrl-RS" sz="1200">
                          <a:effectLst/>
                        </a:rPr>
                        <a:t>2017</a:t>
                      </a:r>
                      <a:endParaRPr lang="en-US" sz="1400" b="1">
                        <a:solidFill>
                          <a:srgbClr val="082A75"/>
                        </a:solidFill>
                        <a:effectLst/>
                        <a:latin typeface="Calibri"/>
                        <a:ea typeface="MS Mincho"/>
                        <a:cs typeface="Times New Roman"/>
                      </a:endParaRPr>
                    </a:p>
                  </a:txBody>
                  <a:tcPr marL="68580" marR="68580" marT="0" marB="0" anchor="ctr"/>
                </a:tc>
              </a:tr>
              <a:tr h="283896">
                <a:tc>
                  <a:txBody>
                    <a:bodyPr/>
                    <a:lstStyle/>
                    <a:p>
                      <a:pPr algn="ctr">
                        <a:lnSpc>
                          <a:spcPct val="115000"/>
                        </a:lnSpc>
                        <a:spcAft>
                          <a:spcPts val="0"/>
                        </a:spcAft>
                      </a:pPr>
                      <a:r>
                        <a:rPr lang="sr-Cyrl-RS" sz="1200">
                          <a:effectLst/>
                        </a:rPr>
                        <a:t>Топлички</a:t>
                      </a:r>
                      <a:endParaRPr lang="en-US" sz="1400" b="1">
                        <a:solidFill>
                          <a:srgbClr val="082A75"/>
                        </a:solidFill>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sr-Cyrl-RS" sz="1200">
                          <a:effectLst/>
                        </a:rPr>
                        <a:t>Прокупачко</a:t>
                      </a:r>
                      <a:endParaRPr lang="en-US" sz="1400" b="1">
                        <a:solidFill>
                          <a:srgbClr val="082A75"/>
                        </a:solidFill>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sr-Cyrl-RS" sz="1200">
                          <a:effectLst/>
                        </a:rPr>
                        <a:t>Топлички виногради</a:t>
                      </a:r>
                      <a:endParaRPr lang="en-US" sz="1400" b="1">
                        <a:solidFill>
                          <a:srgbClr val="082A75"/>
                        </a:solidFill>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US" sz="1200">
                          <a:effectLst/>
                        </a:rPr>
                        <a:t>EPIGENIA </a:t>
                      </a:r>
                      <a:r>
                        <a:rPr lang="sr-Cyrl-RS" sz="1200">
                          <a:effectLst/>
                        </a:rPr>
                        <a:t>Prokupac</a:t>
                      </a:r>
                      <a:endParaRPr lang="en-US" sz="1400" b="1">
                        <a:solidFill>
                          <a:srgbClr val="082A75"/>
                        </a:solidFill>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US" sz="1200">
                          <a:effectLst/>
                        </a:rPr>
                        <a:t>2015</a:t>
                      </a:r>
                      <a:endParaRPr lang="en-US" sz="1400" b="1">
                        <a:solidFill>
                          <a:srgbClr val="082A75"/>
                        </a:solidFill>
                        <a:effectLst/>
                        <a:latin typeface="Calibri"/>
                        <a:ea typeface="MS Mincho"/>
                        <a:cs typeface="Times New Roman"/>
                      </a:endParaRPr>
                    </a:p>
                  </a:txBody>
                  <a:tcPr marL="68580" marR="68580" marT="0" marB="0" anchor="ctr"/>
                </a:tc>
              </a:tr>
              <a:tr h="283896">
                <a:tc>
                  <a:txBody>
                    <a:bodyPr/>
                    <a:lstStyle/>
                    <a:p>
                      <a:pPr algn="ctr">
                        <a:lnSpc>
                          <a:spcPct val="115000"/>
                        </a:lnSpc>
                        <a:spcAft>
                          <a:spcPts val="0"/>
                        </a:spcAft>
                      </a:pPr>
                      <a:r>
                        <a:rPr lang="sr-Cyrl-RS" sz="1200">
                          <a:effectLst/>
                        </a:rPr>
                        <a:t>Шумадијски</a:t>
                      </a:r>
                      <a:endParaRPr lang="en-US" sz="1400" b="1">
                        <a:solidFill>
                          <a:srgbClr val="082A75"/>
                        </a:solidFill>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sr-Cyrl-RS" sz="1200">
                          <a:effectLst/>
                        </a:rPr>
                        <a:t>Опленачко</a:t>
                      </a:r>
                      <a:endParaRPr lang="en-US" sz="1400" b="1">
                        <a:solidFill>
                          <a:srgbClr val="082A75"/>
                        </a:solidFill>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sr-Cyrl-RS" sz="1200" dirty="0">
                          <a:effectLst/>
                        </a:rPr>
                        <a:t>Александровић</a:t>
                      </a:r>
                      <a:endParaRPr lang="en-US" sz="1400" b="1" dirty="0">
                        <a:solidFill>
                          <a:srgbClr val="082A75"/>
                        </a:solidFill>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US" sz="1200">
                          <a:effectLst/>
                        </a:rPr>
                        <a:t>KAMENICARKA</a:t>
                      </a:r>
                      <a:endParaRPr lang="en-US" sz="1400" b="1">
                        <a:solidFill>
                          <a:srgbClr val="082A75"/>
                        </a:solidFill>
                        <a:effectLst/>
                        <a:latin typeface="Calibri"/>
                        <a:ea typeface="MS Mincho"/>
                        <a:cs typeface="Times New Roman"/>
                      </a:endParaRPr>
                    </a:p>
                  </a:txBody>
                  <a:tcPr marL="68580" marR="68580" marT="0" marB="0" anchor="ctr"/>
                </a:tc>
                <a:tc>
                  <a:txBody>
                    <a:bodyPr/>
                    <a:lstStyle/>
                    <a:p>
                      <a:pPr algn="ctr">
                        <a:lnSpc>
                          <a:spcPct val="115000"/>
                        </a:lnSpc>
                        <a:spcAft>
                          <a:spcPts val="0"/>
                        </a:spcAft>
                      </a:pPr>
                      <a:r>
                        <a:rPr lang="en-US" sz="1200" dirty="0">
                          <a:effectLst/>
                        </a:rPr>
                        <a:t>2018</a:t>
                      </a:r>
                      <a:endParaRPr lang="en-US" sz="1400" b="1" dirty="0">
                        <a:solidFill>
                          <a:srgbClr val="082A75"/>
                        </a:solidFill>
                        <a:effectLst/>
                        <a:latin typeface="Calibri"/>
                        <a:ea typeface="MS Mincho"/>
                        <a:cs typeface="Times New Roman"/>
                      </a:endParaRPr>
                    </a:p>
                  </a:txBody>
                  <a:tcPr marL="68580" marR="68580" marT="0" marB="0" anchor="ctr"/>
                </a:tc>
              </a:tr>
            </a:tbl>
          </a:graphicData>
        </a:graphic>
      </p:graphicFrame>
      <p:sp>
        <p:nvSpPr>
          <p:cNvPr id="5" name="Rectangle 4"/>
          <p:cNvSpPr/>
          <p:nvPr/>
        </p:nvSpPr>
        <p:spPr>
          <a:xfrm>
            <a:off x="1066800" y="2086540"/>
            <a:ext cx="6629400" cy="276999"/>
          </a:xfrm>
          <a:prstGeom prst="rect">
            <a:avLst/>
          </a:prstGeom>
        </p:spPr>
        <p:txBody>
          <a:bodyPr wrap="square">
            <a:spAutoFit/>
          </a:bodyPr>
          <a:lstStyle/>
          <a:p>
            <a:r>
              <a:rPr lang="sr-Cyrl-RS" sz="1200" dirty="0">
                <a:solidFill>
                  <a:schemeClr val="tx2"/>
                </a:solidFill>
              </a:rPr>
              <a:t>Табела </a:t>
            </a:r>
            <a:r>
              <a:rPr lang="sr-Latn-RS" sz="1200" dirty="0">
                <a:solidFill>
                  <a:schemeClr val="tx2"/>
                </a:solidFill>
              </a:rPr>
              <a:t>2</a:t>
            </a:r>
            <a:r>
              <a:rPr lang="sr-Cyrl-RS" sz="1200" dirty="0">
                <a:solidFill>
                  <a:schemeClr val="tx2"/>
                </a:solidFill>
              </a:rPr>
              <a:t>. Прокупац вина подвргнута сензорној анализи на посебно одабраним винским чашама</a:t>
            </a:r>
            <a:endParaRPr lang="en-US" sz="1200" dirty="0">
              <a:solidFill>
                <a:schemeClr val="tx2"/>
              </a:solidFill>
            </a:endParaRPr>
          </a:p>
        </p:txBody>
      </p:sp>
      <p:sp>
        <p:nvSpPr>
          <p:cNvPr id="6" name="Rectangle 5"/>
          <p:cNvSpPr/>
          <p:nvPr/>
        </p:nvSpPr>
        <p:spPr>
          <a:xfrm>
            <a:off x="271272" y="5638800"/>
            <a:ext cx="8686800" cy="954107"/>
          </a:xfrm>
          <a:prstGeom prst="rect">
            <a:avLst/>
          </a:prstGeom>
        </p:spPr>
        <p:txBody>
          <a:bodyPr wrap="square">
            <a:spAutoFit/>
          </a:bodyPr>
          <a:lstStyle/>
          <a:p>
            <a:pPr algn="just"/>
            <a:r>
              <a:rPr lang="en-US" sz="1400" dirty="0">
                <a:solidFill>
                  <a:schemeClr val="tx2"/>
                </a:solidFill>
              </a:rPr>
              <a:t> </a:t>
            </a:r>
            <a:r>
              <a:rPr lang="sr-Cyrl-RS" sz="1400" b="1" dirty="0">
                <a:solidFill>
                  <a:schemeClr val="tx2"/>
                </a:solidFill>
              </a:rPr>
              <a:t>За потребе овог дела сензорног оцењивања Прокупац вина одабране су три различите винске чаше (Riedel, Аустрија) из серије RIEDEL Performance: Cabernet, Shiraz, Pinot Noir чије су карактеристике приказане у табели 3, а произвођачке спецификације дате у Прилогу. Одабир ове серије чаша заснивао се на иновативном дизајну и специфичним карактеристикама чаша.</a:t>
            </a:r>
            <a:endParaRPr lang="en-US" sz="1400" b="1" dirty="0">
              <a:solidFill>
                <a:schemeClr val="tx2"/>
              </a:solidFill>
            </a:endParaRPr>
          </a:p>
        </p:txBody>
      </p:sp>
    </p:spTree>
    <p:extLst>
      <p:ext uri="{BB962C8B-B14F-4D97-AF65-F5344CB8AC3E}">
        <p14:creationId xmlns:p14="http://schemas.microsoft.com/office/powerpoint/2010/main" val="1006055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609600"/>
            <a:ext cx="8229599" cy="5516563"/>
          </a:xfrm>
        </p:spPr>
        <p:txBody>
          <a:bodyPr>
            <a:normAutofit/>
          </a:bodyPr>
          <a:lstStyle/>
          <a:p>
            <a:pPr algn="just"/>
            <a:r>
              <a:rPr lang="en-US" sz="1400" dirty="0" err="1"/>
              <a:t>Програмом</a:t>
            </a:r>
            <a:r>
              <a:rPr lang="en-US" sz="1400" dirty="0"/>
              <a:t> </a:t>
            </a:r>
            <a:r>
              <a:rPr lang="en-US" sz="1400" dirty="0" err="1"/>
              <a:t>развоја</a:t>
            </a:r>
            <a:r>
              <a:rPr lang="en-US" sz="1400" dirty="0"/>
              <a:t> </a:t>
            </a:r>
            <a:r>
              <a:rPr lang="en-US" sz="1400" dirty="0" err="1"/>
              <a:t>винарства</a:t>
            </a:r>
            <a:r>
              <a:rPr lang="en-US" sz="1400" dirty="0"/>
              <a:t> и </a:t>
            </a:r>
            <a:r>
              <a:rPr lang="en-US" sz="1400" dirty="0" err="1"/>
              <a:t>виноградарства</a:t>
            </a:r>
            <a:r>
              <a:rPr lang="en-US" sz="1400" dirty="0"/>
              <a:t> </a:t>
            </a:r>
            <a:r>
              <a:rPr lang="en-US" sz="1400" dirty="0" err="1"/>
              <a:t>Републике</a:t>
            </a:r>
            <a:r>
              <a:rPr lang="en-US" sz="1400" dirty="0"/>
              <a:t> </a:t>
            </a:r>
            <a:r>
              <a:rPr lang="en-US" sz="1400" dirty="0" err="1"/>
              <a:t>Србије</a:t>
            </a:r>
            <a:r>
              <a:rPr lang="en-US" sz="1400" dirty="0"/>
              <a:t> </a:t>
            </a:r>
            <a:r>
              <a:rPr lang="en-US" sz="1400" dirty="0" err="1"/>
              <a:t>за</a:t>
            </a:r>
            <a:r>
              <a:rPr lang="en-US" sz="1400" dirty="0"/>
              <a:t> </a:t>
            </a:r>
            <a:r>
              <a:rPr lang="en-US" sz="1400" dirty="0" err="1"/>
              <a:t>период</a:t>
            </a:r>
            <a:r>
              <a:rPr lang="en-US" sz="1400" dirty="0"/>
              <a:t> 2021 – 2031. </a:t>
            </a:r>
            <a:r>
              <a:rPr lang="en-US" sz="1400" dirty="0" err="1"/>
              <a:t>године</a:t>
            </a:r>
            <a:r>
              <a:rPr lang="en-US" sz="1400" dirty="0"/>
              <a:t> </a:t>
            </a:r>
            <a:r>
              <a:rPr lang="en-US" sz="1400" dirty="0" err="1"/>
              <a:t>утврђ</a:t>
            </a:r>
            <a:r>
              <a:rPr lang="sr-Cyrl-RS" sz="1400" dirty="0"/>
              <a:t>ени</a:t>
            </a:r>
            <a:r>
              <a:rPr lang="en-US" sz="1400" dirty="0"/>
              <a:t> </a:t>
            </a:r>
            <a:r>
              <a:rPr lang="en-US" sz="1400" dirty="0" err="1"/>
              <a:t>су</a:t>
            </a:r>
            <a:r>
              <a:rPr lang="en-US" sz="1400" dirty="0"/>
              <a:t> </a:t>
            </a:r>
            <a:r>
              <a:rPr lang="en-US" sz="1400" dirty="0" err="1"/>
              <a:t>циљеви</a:t>
            </a:r>
            <a:r>
              <a:rPr lang="en-US" sz="1400" dirty="0"/>
              <a:t> и </a:t>
            </a:r>
            <a:r>
              <a:rPr lang="en-US" sz="1400" dirty="0" err="1"/>
              <a:t>мере</a:t>
            </a:r>
            <a:r>
              <a:rPr lang="en-US" sz="1400" dirty="0"/>
              <a:t> </a:t>
            </a:r>
            <a:r>
              <a:rPr lang="en-US" sz="1400" dirty="0" err="1"/>
              <a:t>за</a:t>
            </a:r>
            <a:r>
              <a:rPr lang="en-US" sz="1400" dirty="0"/>
              <a:t> </a:t>
            </a:r>
            <a:r>
              <a:rPr lang="en-US" sz="1400" dirty="0" err="1"/>
              <a:t>развој</a:t>
            </a:r>
            <a:r>
              <a:rPr lang="en-US" sz="1400" dirty="0"/>
              <a:t> </a:t>
            </a:r>
            <a:r>
              <a:rPr lang="en-US" sz="1400" dirty="0" err="1"/>
              <a:t>винарства</a:t>
            </a:r>
            <a:r>
              <a:rPr lang="en-US" sz="1400" dirty="0"/>
              <a:t> и </a:t>
            </a:r>
            <a:r>
              <a:rPr lang="en-US" sz="1400" dirty="0" err="1"/>
              <a:t>виноградарства</a:t>
            </a:r>
            <a:r>
              <a:rPr lang="en-US" sz="1400" dirty="0"/>
              <a:t> </a:t>
            </a:r>
            <a:r>
              <a:rPr lang="en-US" sz="1400" dirty="0" err="1"/>
              <a:t>чија</a:t>
            </a:r>
            <a:r>
              <a:rPr lang="en-US" sz="1400" dirty="0"/>
              <a:t> </a:t>
            </a:r>
            <a:r>
              <a:rPr lang="en-US" sz="1400" dirty="0" err="1"/>
              <a:t>имплементација</a:t>
            </a:r>
            <a:r>
              <a:rPr lang="en-US" sz="1400" dirty="0"/>
              <a:t> </a:t>
            </a:r>
            <a:r>
              <a:rPr lang="en-US" sz="1400" dirty="0" err="1"/>
              <a:t>треба</a:t>
            </a:r>
            <a:r>
              <a:rPr lang="en-US" sz="1400" dirty="0"/>
              <a:t> </a:t>
            </a:r>
            <a:r>
              <a:rPr lang="en-US" sz="1400" dirty="0" err="1"/>
              <a:t>да</a:t>
            </a:r>
            <a:r>
              <a:rPr lang="en-US" sz="1400" dirty="0"/>
              <a:t> </a:t>
            </a:r>
            <a:r>
              <a:rPr lang="en-US" sz="1400" dirty="0" err="1"/>
              <a:t>резултира</a:t>
            </a:r>
            <a:r>
              <a:rPr lang="en-US" sz="1400" dirty="0"/>
              <a:t> </a:t>
            </a:r>
            <a:r>
              <a:rPr lang="en-US" sz="1400" dirty="0" err="1"/>
              <a:t>повећањем</a:t>
            </a:r>
            <a:r>
              <a:rPr lang="en-US" sz="1400" dirty="0"/>
              <a:t> </a:t>
            </a:r>
            <a:r>
              <a:rPr lang="en-US" sz="1400" dirty="0" err="1"/>
              <a:t>укупних</a:t>
            </a:r>
            <a:r>
              <a:rPr lang="en-US" sz="1400" dirty="0"/>
              <a:t> </a:t>
            </a:r>
            <a:r>
              <a:rPr lang="en-US" sz="1400" dirty="0" err="1"/>
              <a:t>виноградарских</a:t>
            </a:r>
            <a:r>
              <a:rPr lang="en-US" sz="1400" dirty="0"/>
              <a:t> </a:t>
            </a:r>
            <a:r>
              <a:rPr lang="en-US" sz="1400" dirty="0" err="1"/>
              <a:t>површина</a:t>
            </a:r>
            <a:r>
              <a:rPr lang="en-US" sz="1400" dirty="0"/>
              <a:t> </a:t>
            </a:r>
            <a:r>
              <a:rPr lang="en-US" sz="1400" dirty="0" err="1"/>
              <a:t>под</a:t>
            </a:r>
            <a:r>
              <a:rPr lang="en-US" sz="1400" dirty="0"/>
              <a:t> </a:t>
            </a:r>
            <a:r>
              <a:rPr lang="en-US" sz="1400" dirty="0" err="1"/>
              <a:t>виновом</a:t>
            </a:r>
            <a:r>
              <a:rPr lang="en-US" sz="1400" dirty="0"/>
              <a:t> </a:t>
            </a:r>
            <a:r>
              <a:rPr lang="en-US" sz="1400" dirty="0" err="1"/>
              <a:t>лозом</a:t>
            </a:r>
            <a:r>
              <a:rPr lang="en-US" sz="1400" dirty="0"/>
              <a:t>, </a:t>
            </a:r>
            <a:r>
              <a:rPr lang="en-US" sz="1400" dirty="0" err="1"/>
              <a:t>повећањем</a:t>
            </a:r>
            <a:r>
              <a:rPr lang="en-US" sz="1400" dirty="0"/>
              <a:t> </a:t>
            </a:r>
            <a:r>
              <a:rPr lang="en-US" sz="1400" dirty="0" err="1"/>
              <a:t>броја</a:t>
            </a:r>
            <a:r>
              <a:rPr lang="en-US" sz="1400" dirty="0"/>
              <a:t> </a:t>
            </a:r>
            <a:r>
              <a:rPr lang="en-US" sz="1400" dirty="0" err="1"/>
              <a:t>запослених</a:t>
            </a:r>
            <a:r>
              <a:rPr lang="en-US" sz="1400" dirty="0"/>
              <a:t> </a:t>
            </a:r>
            <a:r>
              <a:rPr lang="en-US" sz="1400" dirty="0" err="1"/>
              <a:t>кроз</a:t>
            </a:r>
            <a:r>
              <a:rPr lang="en-US" sz="1400" dirty="0"/>
              <a:t> </a:t>
            </a:r>
            <a:r>
              <a:rPr lang="en-US" sz="1400" dirty="0" err="1"/>
              <a:t>запошљавање</a:t>
            </a:r>
            <a:r>
              <a:rPr lang="en-US" sz="1400" dirty="0"/>
              <a:t> у </a:t>
            </a:r>
            <a:r>
              <a:rPr lang="en-US" sz="1400" dirty="0" err="1"/>
              <a:t>сектору</a:t>
            </a:r>
            <a:r>
              <a:rPr lang="en-US" sz="1400" dirty="0"/>
              <a:t> </a:t>
            </a:r>
            <a:r>
              <a:rPr lang="en-US" sz="1400" dirty="0" err="1"/>
              <a:t>винарства</a:t>
            </a:r>
            <a:r>
              <a:rPr lang="en-US" sz="1400" dirty="0"/>
              <a:t> и </a:t>
            </a:r>
            <a:r>
              <a:rPr lang="en-US" sz="1400" dirty="0" err="1"/>
              <a:t>виноградарства</a:t>
            </a:r>
            <a:r>
              <a:rPr lang="en-US" sz="1400" dirty="0"/>
              <a:t>, </a:t>
            </a:r>
            <a:r>
              <a:rPr lang="en-US" sz="1400" dirty="0" err="1"/>
              <a:t>повећањем</a:t>
            </a:r>
            <a:r>
              <a:rPr lang="en-US" sz="1400" dirty="0"/>
              <a:t> </a:t>
            </a:r>
            <a:r>
              <a:rPr lang="en-US" sz="1400" dirty="0" err="1"/>
              <a:t>прихода</a:t>
            </a:r>
            <a:r>
              <a:rPr lang="en-US" sz="1400" dirty="0"/>
              <a:t> </a:t>
            </a:r>
            <a:r>
              <a:rPr lang="en-US" sz="1400" dirty="0" err="1"/>
              <a:t>од</a:t>
            </a:r>
            <a:r>
              <a:rPr lang="en-US" sz="1400" dirty="0"/>
              <a:t> </a:t>
            </a:r>
            <a:r>
              <a:rPr lang="en-US" sz="1400" dirty="0" err="1"/>
              <a:t>продаје</a:t>
            </a:r>
            <a:r>
              <a:rPr lang="en-US" sz="1400" dirty="0"/>
              <a:t> </a:t>
            </a:r>
            <a:r>
              <a:rPr lang="en-US" sz="1400" dirty="0" err="1"/>
              <a:t>вина</a:t>
            </a:r>
            <a:r>
              <a:rPr lang="en-US" sz="1400" dirty="0"/>
              <a:t> </a:t>
            </a:r>
            <a:r>
              <a:rPr lang="en-US" sz="1400" dirty="0" err="1"/>
              <a:t>крајњем</a:t>
            </a:r>
            <a:r>
              <a:rPr lang="en-US" sz="1400" dirty="0"/>
              <a:t> </a:t>
            </a:r>
            <a:r>
              <a:rPr lang="en-US" sz="1400" dirty="0" err="1"/>
              <a:t>кориснику</a:t>
            </a:r>
            <a:r>
              <a:rPr lang="en-US" sz="1400" dirty="0"/>
              <a:t>, </a:t>
            </a:r>
            <a:r>
              <a:rPr lang="en-US" sz="1400" dirty="0" err="1"/>
              <a:t>заштитом</a:t>
            </a:r>
            <a:r>
              <a:rPr lang="en-US" sz="1400" dirty="0"/>
              <a:t> и </a:t>
            </a:r>
            <a:r>
              <a:rPr lang="en-US" sz="1400" dirty="0" err="1"/>
              <a:t>развојем</a:t>
            </a:r>
            <a:r>
              <a:rPr lang="en-US" sz="1400" dirty="0"/>
              <a:t> </a:t>
            </a:r>
            <a:r>
              <a:rPr lang="en-US" sz="1400" dirty="0" err="1"/>
              <a:t>домаћег</a:t>
            </a:r>
            <a:r>
              <a:rPr lang="en-US" sz="1400" dirty="0"/>
              <a:t> </a:t>
            </a:r>
            <a:r>
              <a:rPr lang="en-US" sz="1400" dirty="0" err="1"/>
              <a:t>тржишта</a:t>
            </a:r>
            <a:r>
              <a:rPr lang="en-US" sz="1400" dirty="0"/>
              <a:t>, </a:t>
            </a:r>
            <a:r>
              <a:rPr lang="en-US" sz="1400" dirty="0" err="1"/>
              <a:t>као</a:t>
            </a:r>
            <a:r>
              <a:rPr lang="en-US" sz="1400" dirty="0"/>
              <a:t> и </a:t>
            </a:r>
            <a:r>
              <a:rPr lang="en-US" sz="1400" dirty="0" err="1"/>
              <a:t>другим</a:t>
            </a:r>
            <a:r>
              <a:rPr lang="en-US" sz="1400" dirty="0"/>
              <a:t> </a:t>
            </a:r>
            <a:r>
              <a:rPr lang="en-US" sz="1400" dirty="0" err="1"/>
              <a:t>аспектима</a:t>
            </a:r>
            <a:r>
              <a:rPr lang="en-US" sz="1400" dirty="0"/>
              <a:t> </a:t>
            </a:r>
            <a:r>
              <a:rPr lang="en-US" sz="1400" dirty="0" err="1"/>
              <a:t>који</a:t>
            </a:r>
            <a:r>
              <a:rPr lang="en-US" sz="1400" dirty="0"/>
              <a:t> </a:t>
            </a:r>
            <a:r>
              <a:rPr lang="en-US" sz="1400" dirty="0" err="1"/>
              <a:t>доприносе</a:t>
            </a:r>
            <a:r>
              <a:rPr lang="en-US" sz="1400" dirty="0"/>
              <a:t> </a:t>
            </a:r>
            <a:r>
              <a:rPr lang="en-US" sz="1400" dirty="0" err="1"/>
              <a:t>унапређењу</a:t>
            </a:r>
            <a:r>
              <a:rPr lang="en-US" sz="1400" dirty="0"/>
              <a:t> </a:t>
            </a:r>
            <a:r>
              <a:rPr lang="en-US" sz="1400" dirty="0" err="1"/>
              <a:t>сектора</a:t>
            </a:r>
            <a:r>
              <a:rPr lang="en-US" sz="1400" dirty="0"/>
              <a:t>. </a:t>
            </a:r>
            <a:r>
              <a:rPr lang="sr-Cyrl-RS" sz="1400" dirty="0"/>
              <a:t>Овим </a:t>
            </a:r>
            <a:r>
              <a:rPr lang="en-US" sz="1400" dirty="0" err="1"/>
              <a:t>Програмом</a:t>
            </a:r>
            <a:r>
              <a:rPr lang="en-US" sz="1400" dirty="0"/>
              <a:t> </a:t>
            </a:r>
            <a:r>
              <a:rPr lang="en-US" sz="1400" dirty="0" err="1"/>
              <a:t>се</a:t>
            </a:r>
            <a:r>
              <a:rPr lang="en-US" sz="1400" dirty="0"/>
              <a:t> </a:t>
            </a:r>
            <a:r>
              <a:rPr lang="en-US" sz="1400" dirty="0" err="1"/>
              <a:t>доприноси</a:t>
            </a:r>
            <a:r>
              <a:rPr lang="en-US" sz="1400" dirty="0"/>
              <a:t> </a:t>
            </a:r>
            <a:r>
              <a:rPr lang="en-US" sz="1400" dirty="0" err="1"/>
              <a:t>остваривању</a:t>
            </a:r>
            <a:r>
              <a:rPr lang="en-US" sz="1400" dirty="0"/>
              <a:t> </a:t>
            </a:r>
            <a:r>
              <a:rPr lang="en-US" sz="1400" dirty="0" err="1"/>
              <a:t>стратешких</a:t>
            </a:r>
            <a:r>
              <a:rPr lang="en-US" sz="1400" dirty="0"/>
              <a:t> </a:t>
            </a:r>
            <a:r>
              <a:rPr lang="en-US" sz="1400" dirty="0" err="1"/>
              <a:t>циљева</a:t>
            </a:r>
            <a:r>
              <a:rPr lang="en-US" sz="1400" dirty="0"/>
              <a:t> </a:t>
            </a:r>
            <a:r>
              <a:rPr lang="en-US" sz="1400" dirty="0" err="1"/>
              <a:t>утврђених</a:t>
            </a:r>
            <a:r>
              <a:rPr lang="en-US" sz="1400" dirty="0"/>
              <a:t> </a:t>
            </a:r>
            <a:r>
              <a:rPr lang="en-US" sz="1400" dirty="0" err="1"/>
              <a:t>Стратегијом</a:t>
            </a:r>
            <a:r>
              <a:rPr lang="en-US" sz="1400" dirty="0"/>
              <a:t> </a:t>
            </a:r>
            <a:r>
              <a:rPr lang="en-US" sz="1400" dirty="0" err="1"/>
              <a:t>развоја</a:t>
            </a:r>
            <a:r>
              <a:rPr lang="en-US" sz="1400" dirty="0"/>
              <a:t> </a:t>
            </a:r>
            <a:r>
              <a:rPr lang="en-US" sz="1400" dirty="0" err="1"/>
              <a:t>пољопривреде</a:t>
            </a:r>
            <a:r>
              <a:rPr lang="en-US" sz="1400" dirty="0"/>
              <a:t> и </a:t>
            </a:r>
            <a:r>
              <a:rPr lang="en-US" sz="1400" dirty="0" err="1"/>
              <a:t>руралног</a:t>
            </a:r>
            <a:r>
              <a:rPr lang="en-US" sz="1400" dirty="0"/>
              <a:t> </a:t>
            </a:r>
            <a:r>
              <a:rPr lang="en-US" sz="1400" dirty="0" err="1"/>
              <a:t>развоја</a:t>
            </a:r>
            <a:r>
              <a:rPr lang="en-US" sz="1400" dirty="0"/>
              <a:t> </a:t>
            </a:r>
            <a:r>
              <a:rPr lang="en-US" sz="1400" dirty="0" err="1"/>
              <a:t>Републике</a:t>
            </a:r>
            <a:r>
              <a:rPr lang="en-US" sz="1400" dirty="0"/>
              <a:t> </a:t>
            </a:r>
            <a:r>
              <a:rPr lang="en-US" sz="1400" dirty="0" err="1"/>
              <a:t>Србије</a:t>
            </a:r>
            <a:r>
              <a:rPr lang="en-US" sz="1400" dirty="0"/>
              <a:t> </a:t>
            </a:r>
            <a:r>
              <a:rPr lang="en-US" sz="1400" dirty="0" err="1"/>
              <a:t>за</a:t>
            </a:r>
            <a:r>
              <a:rPr lang="en-US" sz="1400" dirty="0"/>
              <a:t> </a:t>
            </a:r>
            <a:r>
              <a:rPr lang="en-US" sz="1400" dirty="0" err="1"/>
              <a:t>период</a:t>
            </a:r>
            <a:r>
              <a:rPr lang="en-US" sz="1400" dirty="0"/>
              <a:t> 2014 – 2024. </a:t>
            </a:r>
            <a:r>
              <a:rPr lang="en-US" sz="1400" dirty="0" err="1"/>
              <a:t>године</a:t>
            </a:r>
            <a:r>
              <a:rPr lang="en-US" sz="1400" dirty="0"/>
              <a:t> („</a:t>
            </a:r>
            <a:r>
              <a:rPr lang="en-US" sz="1400" dirty="0" err="1"/>
              <a:t>Службени</a:t>
            </a:r>
            <a:r>
              <a:rPr lang="en-US" sz="1400" dirty="0"/>
              <a:t> </a:t>
            </a:r>
            <a:r>
              <a:rPr lang="en-US" sz="1400" dirty="0" err="1"/>
              <a:t>гласник</a:t>
            </a:r>
            <a:r>
              <a:rPr lang="en-US" sz="1400" dirty="0"/>
              <a:t> РС”, </a:t>
            </a:r>
            <a:r>
              <a:rPr lang="en-US" sz="1400" dirty="0" err="1"/>
              <a:t>број</a:t>
            </a:r>
            <a:r>
              <a:rPr lang="en-US" sz="1400" dirty="0"/>
              <a:t> 85/14</a:t>
            </a:r>
            <a:r>
              <a:rPr lang="en-US" sz="1400" dirty="0" smtClean="0"/>
              <a:t>).</a:t>
            </a:r>
            <a:endParaRPr lang="sr-Latn-RS" sz="1400" dirty="0" smtClean="0"/>
          </a:p>
          <a:p>
            <a:pPr algn="just"/>
            <a:endParaRPr lang="sr-Latn-RS" sz="1400" b="1" dirty="0"/>
          </a:p>
          <a:p>
            <a:pPr algn="just"/>
            <a:r>
              <a:rPr lang="sr-Cyrl-RS" sz="1400" dirty="0"/>
              <a:t>В</a:t>
            </a:r>
            <a:r>
              <a:rPr lang="sr-Cyrl-RS" sz="1400" dirty="0" smtClean="0"/>
              <a:t>изија </a:t>
            </a:r>
            <a:r>
              <a:rPr lang="sr-Cyrl-RS" sz="1400" dirty="0"/>
              <a:t>развоја виноградарства и винарства у Републици Србији у предстојећем периоду подразумева стављање акцента на аутохтоне сорте кроз повећање површине засада под овим сортама, кроз </a:t>
            </a:r>
            <a:r>
              <a:rPr lang="en-US" sz="1400" dirty="0" err="1"/>
              <a:t>стицање</a:t>
            </a:r>
            <a:r>
              <a:rPr lang="en-US" sz="1400" dirty="0"/>
              <a:t> </a:t>
            </a:r>
            <a:r>
              <a:rPr lang="en-US" sz="1400" dirty="0" err="1"/>
              <a:t>нових</a:t>
            </a:r>
            <a:r>
              <a:rPr lang="en-US" sz="1400" dirty="0"/>
              <a:t> </a:t>
            </a:r>
            <a:r>
              <a:rPr lang="en-US" sz="1400" dirty="0" err="1"/>
              <a:t>знања</a:t>
            </a:r>
            <a:r>
              <a:rPr lang="en-US" sz="1400" dirty="0"/>
              <a:t> и </a:t>
            </a:r>
            <a:r>
              <a:rPr lang="en-US" sz="1400" dirty="0" err="1"/>
              <a:t>успостав</a:t>
            </a:r>
            <a:r>
              <a:rPr lang="sr-Cyrl-RS" sz="1400" dirty="0"/>
              <a:t>љање</a:t>
            </a:r>
            <a:r>
              <a:rPr lang="en-US" sz="1400" dirty="0"/>
              <a:t> </a:t>
            </a:r>
            <a:r>
              <a:rPr lang="en-US" sz="1400" dirty="0" err="1"/>
              <a:t>бољ</a:t>
            </a:r>
            <a:r>
              <a:rPr lang="sr-Cyrl-RS" sz="1400" dirty="0"/>
              <a:t>е</a:t>
            </a:r>
            <a:r>
              <a:rPr lang="en-US" sz="1400" dirty="0"/>
              <a:t> </a:t>
            </a:r>
            <a:r>
              <a:rPr lang="en-US" sz="1400" dirty="0" err="1"/>
              <a:t>сарадњ</a:t>
            </a:r>
            <a:r>
              <a:rPr lang="sr-Cyrl-RS" sz="1400" dirty="0"/>
              <a:t>е</a:t>
            </a:r>
            <a:r>
              <a:rPr lang="en-US" sz="1400" dirty="0"/>
              <a:t> </a:t>
            </a:r>
            <a:r>
              <a:rPr lang="en-US" sz="1400" dirty="0" err="1"/>
              <a:t>произвођача</a:t>
            </a:r>
            <a:r>
              <a:rPr lang="en-US" sz="1400" dirty="0"/>
              <a:t> </a:t>
            </a:r>
            <a:r>
              <a:rPr lang="en-US" sz="1400" dirty="0" err="1"/>
              <a:t>вина</a:t>
            </a:r>
            <a:r>
              <a:rPr lang="en-US" sz="1400" dirty="0"/>
              <a:t> и </a:t>
            </a:r>
            <a:r>
              <a:rPr lang="en-US" sz="1400" dirty="0" err="1"/>
              <a:t>науке</a:t>
            </a:r>
            <a:r>
              <a:rPr lang="en-US" sz="1400" dirty="0"/>
              <a:t>, </a:t>
            </a:r>
            <a:r>
              <a:rPr lang="en-US" sz="1400" dirty="0" err="1"/>
              <a:t>уз</a:t>
            </a:r>
            <a:r>
              <a:rPr lang="en-US" sz="1400" dirty="0"/>
              <a:t> </a:t>
            </a:r>
            <a:r>
              <a:rPr lang="en-US" sz="1400" dirty="0" err="1"/>
              <a:t>истовремено</a:t>
            </a:r>
            <a:r>
              <a:rPr lang="en-US" sz="1400" dirty="0"/>
              <a:t> </a:t>
            </a:r>
            <a:r>
              <a:rPr lang="en-US" sz="1400" dirty="0" err="1"/>
              <a:t>стварање</a:t>
            </a:r>
            <a:r>
              <a:rPr lang="en-US" sz="1400" dirty="0"/>
              <a:t> </a:t>
            </a:r>
            <a:r>
              <a:rPr lang="en-US" sz="1400" dirty="0" err="1"/>
              <a:t>предуслова</a:t>
            </a:r>
            <a:r>
              <a:rPr lang="en-US" sz="1400" dirty="0"/>
              <a:t> </a:t>
            </a:r>
            <a:r>
              <a:rPr lang="en-US" sz="1400" dirty="0" err="1"/>
              <a:t>за</a:t>
            </a:r>
            <a:r>
              <a:rPr lang="en-US" sz="1400" dirty="0"/>
              <a:t> </a:t>
            </a:r>
            <a:r>
              <a:rPr lang="en-US" sz="1400" dirty="0" err="1"/>
              <a:t>унапређење</a:t>
            </a:r>
            <a:r>
              <a:rPr lang="en-US" sz="1400" dirty="0"/>
              <a:t> </a:t>
            </a:r>
            <a:r>
              <a:rPr lang="en-US" sz="1400" dirty="0" err="1"/>
              <a:t>винске</a:t>
            </a:r>
            <a:r>
              <a:rPr lang="en-US" sz="1400" dirty="0"/>
              <a:t> </a:t>
            </a:r>
            <a:r>
              <a:rPr lang="en-US" sz="1400" dirty="0" err="1"/>
              <a:t>културе</a:t>
            </a:r>
            <a:r>
              <a:rPr lang="sr-Cyrl-RS" sz="1400" dirty="0"/>
              <a:t>. </a:t>
            </a:r>
            <a:endParaRPr lang="sr-Cyrl-RS" sz="1400" dirty="0" smtClean="0"/>
          </a:p>
          <a:p>
            <a:pPr marL="0" indent="0" algn="just">
              <a:buNone/>
            </a:pPr>
            <a:endParaRPr lang="en-US" sz="1400" b="1" dirty="0"/>
          </a:p>
          <a:p>
            <a:pPr algn="just"/>
            <a:r>
              <a:rPr lang="sr-Cyrl-RS" sz="1400" dirty="0"/>
              <a:t>Стицање истинске винске културе је комплексан задатак који подразумева усвајање знања из области виноградарства и винарства, затим познавање начина чувања вина, читања етикета, вокабулар за описивање сензорних карактеристика вина, сем тога подразумева познавање сервирање вина, слагање вина и хране, одабира винске чаше, као и самог ритуала за столом</a:t>
            </a:r>
            <a:r>
              <a:rPr lang="sr-Cyrl-RS" sz="1400" dirty="0" smtClean="0"/>
              <a:t>.</a:t>
            </a:r>
          </a:p>
          <a:p>
            <a:pPr algn="just"/>
            <a:endParaRPr lang="sr-Cyrl-RS" sz="1400" dirty="0"/>
          </a:p>
          <a:p>
            <a:pPr algn="just"/>
            <a:r>
              <a:rPr lang="sr-Cyrl-RS" sz="1400" dirty="0"/>
              <a:t>Избор адекватне чаше за вино често може бити и пресудан за укупан доживљај неког вина током конзумације и дегустације, јер омогућава да се истакну главне карактеристике укуса, пре свега ароматски профил.</a:t>
            </a:r>
            <a:endParaRPr lang="en-US" sz="1400" dirty="0"/>
          </a:p>
        </p:txBody>
      </p:sp>
    </p:spTree>
    <p:extLst>
      <p:ext uri="{BB962C8B-B14F-4D97-AF65-F5344CB8AC3E}">
        <p14:creationId xmlns:p14="http://schemas.microsoft.com/office/powerpoint/2010/main" val="32773856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228600" y="1332405"/>
            <a:ext cx="4572000" cy="4077795"/>
          </a:xfrm>
          <a:prstGeom prst="rect">
            <a:avLst/>
          </a:prstGeom>
        </p:spPr>
      </p:pic>
      <p:sp>
        <p:nvSpPr>
          <p:cNvPr id="5" name="Rectangle 4"/>
          <p:cNvSpPr/>
          <p:nvPr/>
        </p:nvSpPr>
        <p:spPr>
          <a:xfrm>
            <a:off x="4800600" y="1332404"/>
            <a:ext cx="4038600" cy="4247317"/>
          </a:xfrm>
          <a:prstGeom prst="rect">
            <a:avLst/>
          </a:prstGeom>
        </p:spPr>
        <p:txBody>
          <a:bodyPr wrap="square">
            <a:spAutoFit/>
          </a:bodyPr>
          <a:lstStyle/>
          <a:p>
            <a:pPr algn="just"/>
            <a:r>
              <a:rPr lang="sr-Cyrl-RS" dirty="0">
                <a:solidFill>
                  <a:schemeClr val="tx2"/>
                </a:solidFill>
              </a:rPr>
              <a:t>Чаше из серије RIEDEL Performance креиране су тако да набори на унутрашњој страни чаше значајно повећавају контактну површину са вином што позитивно утиче на испарљивост ароматичних једињења присутних у вину. Овакав дизајн развијен је са циљем да се нагласе воћне ароме и смањи горчина танина, а самим тим омогући винима да постигну савршену равнотежу. Осим позитивног утицаја на сензорне карактеристике вина, овакав дизајн чини ове чаше ефективним, елегантним и визуелно привлачним.</a:t>
            </a:r>
            <a:endParaRPr lang="en-US" b="1" dirty="0">
              <a:solidFill>
                <a:schemeClr val="tx2"/>
              </a:solidFill>
            </a:endParaRPr>
          </a:p>
        </p:txBody>
      </p:sp>
    </p:spTree>
    <p:extLst>
      <p:ext uri="{BB962C8B-B14F-4D97-AF65-F5344CB8AC3E}">
        <p14:creationId xmlns:p14="http://schemas.microsoft.com/office/powerpoint/2010/main" val="32361056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352492463"/>
              </p:ext>
            </p:extLst>
          </p:nvPr>
        </p:nvGraphicFramePr>
        <p:xfrm>
          <a:off x="228600" y="52579"/>
          <a:ext cx="8686800" cy="6704684"/>
        </p:xfrm>
        <a:graphic>
          <a:graphicData uri="http://schemas.openxmlformats.org/drawingml/2006/table">
            <a:tbl>
              <a:tblPr firstRow="1" firstCol="1" bandRow="1">
                <a:tableStyleId>{5C22544A-7EE6-4342-B048-85BDC9FD1C3A}</a:tableStyleId>
              </a:tblPr>
              <a:tblGrid>
                <a:gridCol w="2185265"/>
                <a:gridCol w="3323844"/>
                <a:gridCol w="3177691"/>
              </a:tblGrid>
              <a:tr h="432185">
                <a:tc>
                  <a:txBody>
                    <a:bodyPr/>
                    <a:lstStyle/>
                    <a:p>
                      <a:pPr algn="ctr"/>
                      <a:r>
                        <a:rPr lang="sr-Cyrl-RS" sz="1200" dirty="0">
                          <a:effectLst/>
                        </a:rPr>
                        <a:t>Назив и карактеристике чаше</a:t>
                      </a:r>
                      <a:endParaRPr lang="en-US" sz="1200" dirty="0">
                        <a:effectLst/>
                        <a:latin typeface="Calibri"/>
                        <a:ea typeface="Times New Roman"/>
                        <a:cs typeface="Times New Roman"/>
                      </a:endParaRPr>
                    </a:p>
                  </a:txBody>
                  <a:tcPr marL="28776" marR="28776" marT="0" marB="0" anchor="ctr"/>
                </a:tc>
                <a:tc>
                  <a:txBody>
                    <a:bodyPr/>
                    <a:lstStyle/>
                    <a:p>
                      <a:pPr algn="ctr">
                        <a:lnSpc>
                          <a:spcPct val="115000"/>
                        </a:lnSpc>
                        <a:spcAft>
                          <a:spcPts val="0"/>
                        </a:spcAft>
                      </a:pPr>
                      <a:r>
                        <a:rPr lang="sr-Cyrl-RS" sz="1200">
                          <a:effectLst/>
                        </a:rPr>
                        <a:t>Слика чаше</a:t>
                      </a:r>
                      <a:endParaRPr lang="en-US" sz="1200" b="1">
                        <a:solidFill>
                          <a:srgbClr val="082A75"/>
                        </a:solidFill>
                        <a:effectLst/>
                        <a:latin typeface="Calibri"/>
                        <a:ea typeface="MS Mincho"/>
                        <a:cs typeface="Times New Roman"/>
                      </a:endParaRPr>
                    </a:p>
                  </a:txBody>
                  <a:tcPr marL="28776" marR="28776" marT="0" marB="0" anchor="ctr"/>
                </a:tc>
                <a:tc>
                  <a:txBody>
                    <a:bodyPr/>
                    <a:lstStyle/>
                    <a:p>
                      <a:pPr algn="ctr">
                        <a:lnSpc>
                          <a:spcPct val="115000"/>
                        </a:lnSpc>
                        <a:spcAft>
                          <a:spcPts val="0"/>
                        </a:spcAft>
                      </a:pPr>
                      <a:r>
                        <a:rPr lang="sr-Cyrl-RS" sz="1200">
                          <a:effectLst/>
                        </a:rPr>
                        <a:t>Препоручена за сорте грожђа</a:t>
                      </a:r>
                      <a:endParaRPr lang="en-US" sz="1200" b="1">
                        <a:solidFill>
                          <a:srgbClr val="082A75"/>
                        </a:solidFill>
                        <a:effectLst/>
                        <a:latin typeface="Calibri"/>
                        <a:ea typeface="MS Mincho"/>
                        <a:cs typeface="Times New Roman"/>
                      </a:endParaRPr>
                    </a:p>
                  </a:txBody>
                  <a:tcPr marL="28776" marR="28776" marT="0" marB="0" anchor="ctr"/>
                </a:tc>
              </a:tr>
              <a:tr h="2067180">
                <a:tc>
                  <a:txBody>
                    <a:bodyPr/>
                    <a:lstStyle/>
                    <a:p>
                      <a:pPr>
                        <a:lnSpc>
                          <a:spcPct val="115000"/>
                        </a:lnSpc>
                        <a:spcAft>
                          <a:spcPts val="0"/>
                        </a:spcAft>
                      </a:pPr>
                      <a:r>
                        <a:rPr lang="sr-Cyrl-RS" sz="1200">
                          <a:effectLst/>
                        </a:rPr>
                        <a:t>RIEDEL Performance </a:t>
                      </a:r>
                      <a:endParaRPr lang="en-US" sz="1200">
                        <a:effectLst/>
                      </a:endParaRPr>
                    </a:p>
                    <a:p>
                      <a:pPr>
                        <a:lnSpc>
                          <a:spcPct val="115000"/>
                        </a:lnSpc>
                        <a:spcAft>
                          <a:spcPts val="0"/>
                        </a:spcAft>
                      </a:pPr>
                      <a:r>
                        <a:rPr lang="sr-Cyrl-RS" sz="1200">
                          <a:effectLst/>
                        </a:rPr>
                        <a:t>Pinot Noir </a:t>
                      </a:r>
                      <a:endParaRPr lang="en-US" sz="1200">
                        <a:effectLst/>
                      </a:endParaRPr>
                    </a:p>
                    <a:p>
                      <a:pPr>
                        <a:lnSpc>
                          <a:spcPct val="115000"/>
                        </a:lnSpc>
                        <a:spcAft>
                          <a:spcPts val="0"/>
                        </a:spcAft>
                      </a:pPr>
                      <a:r>
                        <a:rPr lang="en-US" sz="1200">
                          <a:effectLst/>
                        </a:rPr>
                        <a:t> </a:t>
                      </a:r>
                    </a:p>
                    <a:p>
                      <a:pPr>
                        <a:lnSpc>
                          <a:spcPct val="115000"/>
                        </a:lnSpc>
                        <a:spcAft>
                          <a:spcPts val="0"/>
                        </a:spcAft>
                      </a:pPr>
                      <a:r>
                        <a:rPr lang="sr-Cyrl-RS" sz="1200">
                          <a:effectLst/>
                        </a:rPr>
                        <a:t>Запремина - 830 ml</a:t>
                      </a:r>
                      <a:endParaRPr lang="en-US" sz="1200">
                        <a:effectLst/>
                      </a:endParaRPr>
                    </a:p>
                    <a:p>
                      <a:pPr>
                        <a:lnSpc>
                          <a:spcPct val="115000"/>
                        </a:lnSpc>
                        <a:spcAft>
                          <a:spcPts val="0"/>
                        </a:spcAft>
                      </a:pPr>
                      <a:r>
                        <a:rPr lang="sr-Cyrl-RS" sz="1200">
                          <a:effectLst/>
                        </a:rPr>
                        <a:t>Висина – 245 </a:t>
                      </a:r>
                      <a:r>
                        <a:rPr lang="sr-Latn-RS" sz="1200">
                          <a:effectLst/>
                        </a:rPr>
                        <a:t>mm</a:t>
                      </a:r>
                      <a:endParaRPr lang="en-US" sz="1200">
                        <a:effectLst/>
                      </a:endParaRPr>
                    </a:p>
                    <a:p>
                      <a:pPr>
                        <a:lnSpc>
                          <a:spcPct val="115000"/>
                        </a:lnSpc>
                        <a:spcAft>
                          <a:spcPts val="0"/>
                        </a:spcAft>
                      </a:pPr>
                      <a:r>
                        <a:rPr lang="sr-Cyrl-RS" sz="1200">
                          <a:effectLst/>
                        </a:rPr>
                        <a:t>Пречник отвора чаше – 70,5 </a:t>
                      </a:r>
                      <a:r>
                        <a:rPr lang="sr-Latn-RS" sz="1200">
                          <a:effectLst/>
                        </a:rPr>
                        <a:t>mm</a:t>
                      </a:r>
                      <a:endParaRPr lang="en-US" sz="1200">
                        <a:effectLst/>
                      </a:endParaRPr>
                    </a:p>
                    <a:p>
                      <a:pPr>
                        <a:lnSpc>
                          <a:spcPct val="115000"/>
                        </a:lnSpc>
                        <a:spcAft>
                          <a:spcPts val="0"/>
                        </a:spcAft>
                      </a:pPr>
                      <a:r>
                        <a:rPr lang="sr-Cyrl-RS" sz="1200">
                          <a:effectLst/>
                        </a:rPr>
                        <a:t>Пречник најширег дела чаше - 108 </a:t>
                      </a:r>
                      <a:r>
                        <a:rPr lang="sr-Latn-RS" sz="1200">
                          <a:effectLst/>
                        </a:rPr>
                        <a:t>mm</a:t>
                      </a:r>
                      <a:endParaRPr lang="en-US" sz="1200">
                        <a:effectLst/>
                      </a:endParaRPr>
                    </a:p>
                    <a:p>
                      <a:pPr>
                        <a:lnSpc>
                          <a:spcPct val="115000"/>
                        </a:lnSpc>
                        <a:spcAft>
                          <a:spcPts val="0"/>
                        </a:spcAft>
                      </a:pPr>
                      <a:r>
                        <a:rPr lang="sr-Cyrl-RS" sz="1200">
                          <a:effectLst/>
                        </a:rPr>
                        <a:t> </a:t>
                      </a:r>
                      <a:endParaRPr lang="en-US" sz="1200" b="1">
                        <a:solidFill>
                          <a:srgbClr val="082A75"/>
                        </a:solidFill>
                        <a:effectLst/>
                        <a:latin typeface="Calibri"/>
                        <a:ea typeface="MS Mincho"/>
                        <a:cs typeface="Times New Roman"/>
                      </a:endParaRPr>
                    </a:p>
                  </a:txBody>
                  <a:tcPr marL="28776" marR="28776" marT="0" marB="0" anchor="ctr"/>
                </a:tc>
                <a:tc>
                  <a:txBody>
                    <a:bodyPr/>
                    <a:lstStyle/>
                    <a:p>
                      <a:pPr>
                        <a:lnSpc>
                          <a:spcPct val="115000"/>
                        </a:lnSpc>
                        <a:spcAft>
                          <a:spcPts val="0"/>
                        </a:spcAft>
                      </a:pPr>
                      <a:endParaRPr lang="sr-Cyrl-RS" sz="1200" b="0">
                        <a:solidFill>
                          <a:srgbClr val="082A75"/>
                        </a:solidFill>
                        <a:effectLst/>
                        <a:latin typeface="Times New Roman"/>
                        <a:ea typeface="MS Mincho"/>
                        <a:cs typeface="Times New Roman"/>
                      </a:endParaRPr>
                    </a:p>
                  </a:txBody>
                  <a:tcPr marL="28776" marR="28776" marT="0" marB="0" anchor="ctr"/>
                </a:tc>
                <a:tc>
                  <a:txBody>
                    <a:bodyPr/>
                    <a:lstStyle/>
                    <a:p>
                      <a:pPr>
                        <a:lnSpc>
                          <a:spcPct val="115000"/>
                        </a:lnSpc>
                        <a:spcAft>
                          <a:spcPts val="0"/>
                        </a:spcAft>
                      </a:pPr>
                      <a:r>
                        <a:rPr lang="sr-Cyrl-RS" sz="1200">
                          <a:effectLst/>
                        </a:rPr>
                        <a:t>Musigny, Pinot Noir Old World, Romanée Saint Vivant, Blanc de Noirs, Champagne, Echézeaux, Barolo, Chambolle Musigny, Rosé Champagne, Nebbiolo, Vougeot, Burgundy (red), Santenay, Pinot Noir New World, Nuits Saint Georges, Beaujolais Cru, Barbaresco, Volnay, Areni, Pommard, Vosne-Romanée</a:t>
                      </a:r>
                      <a:endParaRPr lang="en-US" sz="1200" b="1">
                        <a:solidFill>
                          <a:srgbClr val="082A75"/>
                        </a:solidFill>
                        <a:effectLst/>
                        <a:latin typeface="Calibri"/>
                        <a:ea typeface="MS Mincho"/>
                        <a:cs typeface="Times New Roman"/>
                      </a:endParaRPr>
                    </a:p>
                  </a:txBody>
                  <a:tcPr marL="28776" marR="28776" marT="0" marB="0" anchor="ctr"/>
                </a:tc>
              </a:tr>
              <a:tr h="1849989">
                <a:tc>
                  <a:txBody>
                    <a:bodyPr/>
                    <a:lstStyle/>
                    <a:p>
                      <a:pPr>
                        <a:lnSpc>
                          <a:spcPct val="115000"/>
                        </a:lnSpc>
                        <a:spcAft>
                          <a:spcPts val="0"/>
                        </a:spcAft>
                      </a:pPr>
                      <a:r>
                        <a:rPr lang="sr-Cyrl-RS" sz="1200" dirty="0">
                          <a:effectLst/>
                        </a:rPr>
                        <a:t>RIEDEL Performance Caberne</a:t>
                      </a:r>
                      <a:r>
                        <a:rPr lang="en-US" sz="1200" dirty="0">
                          <a:effectLst/>
                        </a:rPr>
                        <a:t>t</a:t>
                      </a:r>
                    </a:p>
                    <a:p>
                      <a:pPr>
                        <a:lnSpc>
                          <a:spcPct val="115000"/>
                        </a:lnSpc>
                        <a:spcAft>
                          <a:spcPts val="0"/>
                        </a:spcAft>
                      </a:pPr>
                      <a:r>
                        <a:rPr lang="en-US" sz="1200" dirty="0">
                          <a:effectLst/>
                        </a:rPr>
                        <a:t> </a:t>
                      </a:r>
                    </a:p>
                    <a:p>
                      <a:pPr>
                        <a:lnSpc>
                          <a:spcPct val="115000"/>
                        </a:lnSpc>
                        <a:spcAft>
                          <a:spcPts val="0"/>
                        </a:spcAft>
                      </a:pPr>
                      <a:r>
                        <a:rPr lang="sr-Cyrl-RS" sz="1200" dirty="0">
                          <a:effectLst/>
                        </a:rPr>
                        <a:t>Запремина - 830 ml</a:t>
                      </a:r>
                      <a:endParaRPr lang="en-US" sz="1200" dirty="0">
                        <a:effectLst/>
                      </a:endParaRPr>
                    </a:p>
                    <a:p>
                      <a:pPr>
                        <a:lnSpc>
                          <a:spcPct val="115000"/>
                        </a:lnSpc>
                        <a:spcAft>
                          <a:spcPts val="0"/>
                        </a:spcAft>
                      </a:pPr>
                      <a:r>
                        <a:rPr lang="sr-Cyrl-RS" sz="1200" dirty="0">
                          <a:effectLst/>
                        </a:rPr>
                        <a:t>Висина – 245 </a:t>
                      </a:r>
                      <a:r>
                        <a:rPr lang="sr-Latn-RS" sz="1200" dirty="0">
                          <a:effectLst/>
                        </a:rPr>
                        <a:t>mm</a:t>
                      </a:r>
                      <a:endParaRPr lang="en-US" sz="1200" dirty="0">
                        <a:effectLst/>
                      </a:endParaRPr>
                    </a:p>
                    <a:p>
                      <a:pPr>
                        <a:lnSpc>
                          <a:spcPct val="115000"/>
                        </a:lnSpc>
                        <a:spcAft>
                          <a:spcPts val="0"/>
                        </a:spcAft>
                      </a:pPr>
                      <a:r>
                        <a:rPr lang="sr-Cyrl-RS" sz="1200" dirty="0">
                          <a:effectLst/>
                        </a:rPr>
                        <a:t>Пречник отвора чаше – 7</a:t>
                      </a:r>
                      <a:r>
                        <a:rPr lang="sr-Latn-RS" sz="1200" dirty="0">
                          <a:effectLst/>
                        </a:rPr>
                        <a:t>1 mm</a:t>
                      </a:r>
                      <a:endParaRPr lang="en-US" sz="1200" dirty="0">
                        <a:effectLst/>
                      </a:endParaRPr>
                    </a:p>
                    <a:p>
                      <a:pPr>
                        <a:lnSpc>
                          <a:spcPct val="115000"/>
                        </a:lnSpc>
                        <a:spcAft>
                          <a:spcPts val="0"/>
                        </a:spcAft>
                      </a:pPr>
                      <a:r>
                        <a:rPr lang="sr-Cyrl-RS" sz="1200" dirty="0">
                          <a:effectLst/>
                        </a:rPr>
                        <a:t>Пречник најширег дела чаше - 10</a:t>
                      </a:r>
                      <a:r>
                        <a:rPr lang="sr-Latn-RS" sz="1200" dirty="0">
                          <a:effectLst/>
                        </a:rPr>
                        <a:t>5 mm</a:t>
                      </a:r>
                      <a:endParaRPr lang="en-US" sz="1200" dirty="0">
                        <a:effectLst/>
                      </a:endParaRPr>
                    </a:p>
                    <a:p>
                      <a:pPr>
                        <a:lnSpc>
                          <a:spcPct val="115000"/>
                        </a:lnSpc>
                        <a:spcAft>
                          <a:spcPts val="0"/>
                        </a:spcAft>
                      </a:pPr>
                      <a:r>
                        <a:rPr lang="sr-Latn-RS" sz="1200" dirty="0">
                          <a:effectLst/>
                        </a:rPr>
                        <a:t> </a:t>
                      </a:r>
                      <a:endParaRPr lang="en-US" sz="1200" b="1" dirty="0">
                        <a:solidFill>
                          <a:srgbClr val="082A75"/>
                        </a:solidFill>
                        <a:effectLst/>
                        <a:latin typeface="Calibri"/>
                        <a:ea typeface="MS Mincho"/>
                        <a:cs typeface="Times New Roman"/>
                      </a:endParaRPr>
                    </a:p>
                  </a:txBody>
                  <a:tcPr marL="28776" marR="28776" marT="0" marB="0" anchor="ctr"/>
                </a:tc>
                <a:tc>
                  <a:txBody>
                    <a:bodyPr/>
                    <a:lstStyle/>
                    <a:p>
                      <a:pPr>
                        <a:lnSpc>
                          <a:spcPct val="115000"/>
                        </a:lnSpc>
                        <a:spcAft>
                          <a:spcPts val="0"/>
                        </a:spcAft>
                      </a:pPr>
                      <a:endParaRPr lang="en-US" sz="1200" b="1" dirty="0">
                        <a:solidFill>
                          <a:srgbClr val="082A75"/>
                        </a:solidFill>
                        <a:effectLst/>
                        <a:latin typeface="Calibri"/>
                        <a:ea typeface="MS Mincho"/>
                        <a:cs typeface="Times New Roman"/>
                      </a:endParaRPr>
                    </a:p>
                  </a:txBody>
                  <a:tcPr marL="28776" marR="28776" marT="0" marB="0" anchor="ctr"/>
                </a:tc>
                <a:tc>
                  <a:txBody>
                    <a:bodyPr/>
                    <a:lstStyle/>
                    <a:p>
                      <a:pPr>
                        <a:lnSpc>
                          <a:spcPct val="115000"/>
                        </a:lnSpc>
                        <a:spcAft>
                          <a:spcPts val="0"/>
                        </a:spcAft>
                      </a:pPr>
                      <a:r>
                        <a:rPr lang="sr-Cyrl-RS" sz="1200">
                          <a:effectLst/>
                        </a:rPr>
                        <a:t>Bordeaux (red), Cabernet Sauvignon, St. Emilion, Listrac, Moulis, Margaux, St. Estèphe, Cabernet Franc, Fronsac, Merlot, Graves rouge, Pauillac, St. Julien, Sauvignon Blanc (oaked), Melon de Bourgogne (Muscadet), Pomerol, Pessac Leognan (Rouge)</a:t>
                      </a:r>
                      <a:endParaRPr lang="en-US" sz="1200" b="1">
                        <a:solidFill>
                          <a:srgbClr val="082A75"/>
                        </a:solidFill>
                        <a:effectLst/>
                        <a:latin typeface="Calibri"/>
                        <a:ea typeface="MS Mincho"/>
                        <a:cs typeface="Times New Roman"/>
                      </a:endParaRPr>
                    </a:p>
                  </a:txBody>
                  <a:tcPr marL="28776" marR="28776" marT="0" marB="0" anchor="ctr"/>
                </a:tc>
              </a:tr>
              <a:tr h="2319390">
                <a:tc>
                  <a:txBody>
                    <a:bodyPr/>
                    <a:lstStyle/>
                    <a:p>
                      <a:pPr>
                        <a:lnSpc>
                          <a:spcPct val="115000"/>
                        </a:lnSpc>
                        <a:spcAft>
                          <a:spcPts val="0"/>
                        </a:spcAft>
                      </a:pPr>
                      <a:r>
                        <a:rPr lang="sr-Cyrl-RS" sz="1200">
                          <a:effectLst/>
                        </a:rPr>
                        <a:t>RIEDEL Performance </a:t>
                      </a:r>
                      <a:endParaRPr lang="en-US" sz="1200">
                        <a:effectLst/>
                      </a:endParaRPr>
                    </a:p>
                    <a:p>
                      <a:pPr>
                        <a:lnSpc>
                          <a:spcPct val="115000"/>
                        </a:lnSpc>
                        <a:spcAft>
                          <a:spcPts val="0"/>
                        </a:spcAft>
                      </a:pPr>
                      <a:r>
                        <a:rPr lang="sr-Cyrl-RS" sz="1200">
                          <a:effectLst/>
                        </a:rPr>
                        <a:t>Shiraz</a:t>
                      </a:r>
                      <a:endParaRPr lang="en-US" sz="1200">
                        <a:effectLst/>
                      </a:endParaRPr>
                    </a:p>
                    <a:p>
                      <a:pPr>
                        <a:lnSpc>
                          <a:spcPct val="115000"/>
                        </a:lnSpc>
                        <a:spcAft>
                          <a:spcPts val="0"/>
                        </a:spcAft>
                      </a:pPr>
                      <a:r>
                        <a:rPr lang="sr-Cyrl-RS" sz="1200">
                          <a:effectLst/>
                        </a:rPr>
                        <a:t> </a:t>
                      </a:r>
                      <a:endParaRPr lang="en-US" sz="1200">
                        <a:effectLst/>
                      </a:endParaRPr>
                    </a:p>
                    <a:p>
                      <a:pPr>
                        <a:lnSpc>
                          <a:spcPct val="115000"/>
                        </a:lnSpc>
                        <a:spcAft>
                          <a:spcPts val="0"/>
                        </a:spcAft>
                      </a:pPr>
                      <a:r>
                        <a:rPr lang="sr-Cyrl-RS" sz="1200">
                          <a:effectLst/>
                        </a:rPr>
                        <a:t>Запремина - </a:t>
                      </a:r>
                      <a:r>
                        <a:rPr lang="en-US" sz="1200">
                          <a:effectLst/>
                        </a:rPr>
                        <a:t>631</a:t>
                      </a:r>
                      <a:r>
                        <a:rPr lang="sr-Cyrl-RS" sz="1200">
                          <a:effectLst/>
                        </a:rPr>
                        <a:t> ml</a:t>
                      </a:r>
                      <a:endParaRPr lang="en-US" sz="1200">
                        <a:effectLst/>
                      </a:endParaRPr>
                    </a:p>
                    <a:p>
                      <a:pPr>
                        <a:lnSpc>
                          <a:spcPct val="115000"/>
                        </a:lnSpc>
                        <a:spcAft>
                          <a:spcPts val="0"/>
                        </a:spcAft>
                      </a:pPr>
                      <a:r>
                        <a:rPr lang="sr-Cyrl-RS" sz="1200">
                          <a:effectLst/>
                        </a:rPr>
                        <a:t>Висина – 245 </a:t>
                      </a:r>
                      <a:r>
                        <a:rPr lang="sr-Latn-RS" sz="1200">
                          <a:effectLst/>
                        </a:rPr>
                        <a:t>mm </a:t>
                      </a:r>
                      <a:endParaRPr lang="en-US" sz="1200">
                        <a:effectLst/>
                      </a:endParaRPr>
                    </a:p>
                    <a:p>
                      <a:pPr>
                        <a:lnSpc>
                          <a:spcPct val="115000"/>
                        </a:lnSpc>
                        <a:spcAft>
                          <a:spcPts val="0"/>
                        </a:spcAft>
                      </a:pPr>
                      <a:r>
                        <a:rPr lang="sr-Cyrl-RS" sz="1200">
                          <a:effectLst/>
                        </a:rPr>
                        <a:t>Пречник отвора чаше – </a:t>
                      </a:r>
                      <a:r>
                        <a:rPr lang="sr-Latn-RS" sz="1200">
                          <a:effectLst/>
                        </a:rPr>
                        <a:t>63 mm</a:t>
                      </a:r>
                      <a:endParaRPr lang="en-US" sz="1200">
                        <a:effectLst/>
                      </a:endParaRPr>
                    </a:p>
                    <a:p>
                      <a:pPr>
                        <a:lnSpc>
                          <a:spcPct val="115000"/>
                        </a:lnSpc>
                        <a:spcAft>
                          <a:spcPts val="0"/>
                        </a:spcAft>
                      </a:pPr>
                      <a:r>
                        <a:rPr lang="sr-Cyrl-RS" sz="1200">
                          <a:effectLst/>
                        </a:rPr>
                        <a:t>Пречник најширег дела чаше - </a:t>
                      </a:r>
                      <a:r>
                        <a:rPr lang="sr-Latn-RS" sz="1200">
                          <a:effectLst/>
                        </a:rPr>
                        <a:t>96 mm</a:t>
                      </a:r>
                      <a:endParaRPr lang="en-US" sz="1200">
                        <a:effectLst/>
                      </a:endParaRPr>
                    </a:p>
                    <a:p>
                      <a:pPr>
                        <a:lnSpc>
                          <a:spcPct val="115000"/>
                        </a:lnSpc>
                        <a:spcAft>
                          <a:spcPts val="0"/>
                        </a:spcAft>
                      </a:pPr>
                      <a:r>
                        <a:rPr lang="en-US" sz="1200">
                          <a:effectLst/>
                        </a:rPr>
                        <a:t> </a:t>
                      </a:r>
                    </a:p>
                    <a:p>
                      <a:pPr>
                        <a:lnSpc>
                          <a:spcPct val="115000"/>
                        </a:lnSpc>
                        <a:spcAft>
                          <a:spcPts val="0"/>
                        </a:spcAft>
                      </a:pPr>
                      <a:r>
                        <a:rPr lang="en-US" sz="1200">
                          <a:effectLst/>
                        </a:rPr>
                        <a:t> </a:t>
                      </a:r>
                      <a:endParaRPr lang="en-US" sz="1200" b="1">
                        <a:solidFill>
                          <a:srgbClr val="082A75"/>
                        </a:solidFill>
                        <a:effectLst/>
                        <a:latin typeface="Calibri"/>
                        <a:ea typeface="MS Mincho"/>
                        <a:cs typeface="Times New Roman"/>
                      </a:endParaRPr>
                    </a:p>
                  </a:txBody>
                  <a:tcPr marL="28776" marR="28776" marT="0" marB="0" anchor="ctr"/>
                </a:tc>
                <a:tc>
                  <a:txBody>
                    <a:bodyPr/>
                    <a:lstStyle/>
                    <a:p>
                      <a:pPr>
                        <a:lnSpc>
                          <a:spcPct val="115000"/>
                        </a:lnSpc>
                        <a:spcBef>
                          <a:spcPts val="200"/>
                        </a:spcBef>
                        <a:spcAft>
                          <a:spcPts val="200"/>
                        </a:spcAft>
                      </a:pPr>
                      <a:endParaRPr lang="en-US" sz="1200" b="1" dirty="0">
                        <a:solidFill>
                          <a:srgbClr val="082A75"/>
                        </a:solidFill>
                        <a:effectLst/>
                        <a:latin typeface="Calibri"/>
                        <a:ea typeface="MS Mincho"/>
                        <a:cs typeface="Times New Roman"/>
                      </a:endParaRPr>
                    </a:p>
                  </a:txBody>
                  <a:tcPr marL="28776" marR="28776" marT="0" marB="0" anchor="ctr"/>
                </a:tc>
                <a:tc>
                  <a:txBody>
                    <a:bodyPr/>
                    <a:lstStyle/>
                    <a:p>
                      <a:pPr>
                        <a:lnSpc>
                          <a:spcPct val="115000"/>
                        </a:lnSpc>
                        <a:spcAft>
                          <a:spcPts val="0"/>
                        </a:spcAft>
                      </a:pPr>
                      <a:r>
                        <a:rPr lang="sr-Cyrl-RS" sz="1200" dirty="0">
                          <a:effectLst/>
                        </a:rPr>
                        <a:t>Zweigelt, Sangiovese, Valpolicella, Côtes du Ventoux, Nero d'Avola, Barbera, Priorato, Norton, St. Joseph (red), Touriga Nacional, Syrah Old World, Côtes du Roussillon, Vino Nobile di Montepulciano, Côtes du Rhône Rouge, Cannonau, Saperavi, Cornas, Mourvèdre, Hermitage (Rouge), Cahors, Carignan, Montsant, Grenache/Granacha, Madiran, Côte Rôtie, Amarone, Blaufränkisch, Crozes Hermitage, Châteauneuf-du-Pape (rouge)</a:t>
                      </a:r>
                      <a:endParaRPr lang="en-US" sz="1200" b="1" dirty="0">
                        <a:solidFill>
                          <a:srgbClr val="082A75"/>
                        </a:solidFill>
                        <a:effectLst/>
                        <a:latin typeface="Calibri"/>
                        <a:ea typeface="MS Mincho"/>
                        <a:cs typeface="Times New Roman"/>
                      </a:endParaRPr>
                    </a:p>
                  </a:txBody>
                  <a:tcPr marL="28776" marR="28776" marT="0" marB="0" anchor="ctr"/>
                </a:tc>
              </a:tr>
            </a:tbl>
          </a:graphicData>
        </a:graphic>
      </p:graphicFrame>
      <p:pic>
        <p:nvPicPr>
          <p:cNvPr id="6150" name="Picture 320" descr="Description: https://www.fivesenses.rs/wp-content/uploads/2020/10/RIEDEL-PERFORMANCE-PINOT-NOI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76600" y="492895"/>
            <a:ext cx="1905000" cy="2026567"/>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322" descr="Description: https://www.fivesenses.rs/wp-content/uploads/2020/10/RIEDEL-PERFORMANCE-CABERNE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6600" y="2550135"/>
            <a:ext cx="1904999" cy="186946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323" descr="Description: https://img.riedel.com/ct/w_1500,q_100,hash_f49541/e03822971694a7064086-19ddc6c609b7b859f63c543621621447.ssl.cf3.rackcdn.com/688400041_thumbnail-ngo2bNgZ.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47556" y="4495800"/>
            <a:ext cx="1934043" cy="2138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7364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
            <a:ext cx="8686799" cy="6400800"/>
          </a:xfrm>
        </p:spPr>
        <p:txBody>
          <a:bodyPr>
            <a:normAutofit/>
          </a:bodyPr>
          <a:lstStyle/>
          <a:p>
            <a:pPr algn="just"/>
            <a:r>
              <a:rPr lang="sr-Cyrl-RS" sz="1400" dirty="0"/>
              <a:t>Утицај коришћених чаша на сензорне карактеристике анализираних узорака вина приказан је на следећим сликама у </a:t>
            </a:r>
            <a:r>
              <a:rPr lang="sr-Cyrl-RS" sz="1400" dirty="0" smtClean="0"/>
              <a:t>облику </a:t>
            </a:r>
            <a:r>
              <a:rPr lang="sr-Cyrl-RS" sz="1400" dirty="0"/>
              <a:t>разлика средњих оцена олфакторних и густативних опажаја добијених коришћењем RIEDEL Performance чаша у односу на средње оцене добијене коришћењем стандардне чаше за дегустацију вина. На сваком од дијаграма изостављане су оне карактеристике где није било статистички значајних разлика у средњим оценама коришћењем различитих модела чаша. </a:t>
            </a:r>
            <a:endParaRPr lang="en-US" sz="1400" b="1" dirty="0"/>
          </a:p>
        </p:txBody>
      </p:sp>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533400" y="1371600"/>
            <a:ext cx="7924800" cy="4724400"/>
          </a:xfrm>
          <a:prstGeom prst="rect">
            <a:avLst/>
          </a:prstGeom>
        </p:spPr>
      </p:pic>
      <p:sp>
        <p:nvSpPr>
          <p:cNvPr id="5" name="Rectangle 4"/>
          <p:cNvSpPr/>
          <p:nvPr/>
        </p:nvSpPr>
        <p:spPr>
          <a:xfrm>
            <a:off x="220980" y="6172200"/>
            <a:ext cx="8610600" cy="461665"/>
          </a:xfrm>
          <a:prstGeom prst="rect">
            <a:avLst/>
          </a:prstGeom>
        </p:spPr>
        <p:txBody>
          <a:bodyPr wrap="square">
            <a:spAutoFit/>
          </a:bodyPr>
          <a:lstStyle/>
          <a:p>
            <a:pPr algn="ctr"/>
            <a:r>
              <a:rPr lang="sr-Cyrl-RS" sz="1200" dirty="0">
                <a:solidFill>
                  <a:schemeClr val="tx2"/>
                </a:solidFill>
              </a:rPr>
              <a:t>Слика 21. Разлика средњих оцена олфакторних и густативних опажаја добијених коришћењем  различитих чаша у односу на стандардну чашу за дегустацију вина – </a:t>
            </a:r>
            <a:r>
              <a:rPr lang="sr-Latn-RS" sz="1200" dirty="0">
                <a:solidFill>
                  <a:schemeClr val="tx2"/>
                </a:solidFill>
              </a:rPr>
              <a:t>YOTTA Prokupac</a:t>
            </a:r>
            <a:endParaRPr lang="en-US" sz="1200" b="1" dirty="0">
              <a:solidFill>
                <a:schemeClr val="tx2"/>
              </a:solidFill>
            </a:endParaRPr>
          </a:p>
        </p:txBody>
      </p:sp>
    </p:spTree>
    <p:extLst>
      <p:ext uri="{BB962C8B-B14F-4D97-AF65-F5344CB8AC3E}">
        <p14:creationId xmlns:p14="http://schemas.microsoft.com/office/powerpoint/2010/main" val="24937571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email">
            <a:extLst>
              <a:ext uri="{28A0092B-C50C-407E-A947-70E740481C1C}">
                <a14:useLocalDpi xmlns:a14="http://schemas.microsoft.com/office/drawing/2010/main"/>
              </a:ext>
            </a:extLst>
          </a:blip>
          <a:srcRect/>
          <a:stretch/>
        </p:blipFill>
        <p:spPr>
          <a:xfrm>
            <a:off x="228600" y="228600"/>
            <a:ext cx="8686800" cy="5791200"/>
          </a:xfrm>
          <a:prstGeom prst="rect">
            <a:avLst/>
          </a:prstGeom>
        </p:spPr>
      </p:pic>
      <p:sp>
        <p:nvSpPr>
          <p:cNvPr id="5" name="Rectangle 4"/>
          <p:cNvSpPr/>
          <p:nvPr/>
        </p:nvSpPr>
        <p:spPr>
          <a:xfrm>
            <a:off x="304800" y="6096000"/>
            <a:ext cx="8686800" cy="523220"/>
          </a:xfrm>
          <a:prstGeom prst="rect">
            <a:avLst/>
          </a:prstGeom>
        </p:spPr>
        <p:txBody>
          <a:bodyPr wrap="square">
            <a:spAutoFit/>
          </a:bodyPr>
          <a:lstStyle/>
          <a:p>
            <a:pPr algn="ctr"/>
            <a:r>
              <a:rPr lang="sr-Cyrl-RS" sz="1400" dirty="0">
                <a:solidFill>
                  <a:schemeClr val="tx2"/>
                </a:solidFill>
              </a:rPr>
              <a:t>Слика 22. Разлика средњих оцена олфакторних и густативних опажаја добијених коришћењем различитих чаша у односу на стандардну чашу за дегустацију вина – </a:t>
            </a:r>
            <a:r>
              <a:rPr lang="sr-Latn-RS" sz="1400" dirty="0">
                <a:solidFill>
                  <a:schemeClr val="tx2"/>
                </a:solidFill>
              </a:rPr>
              <a:t>RADOVAN 100%</a:t>
            </a:r>
            <a:endParaRPr lang="en-US" sz="1400" b="1" dirty="0">
              <a:solidFill>
                <a:schemeClr val="tx2"/>
              </a:solidFill>
            </a:endParaRPr>
          </a:p>
        </p:txBody>
      </p:sp>
    </p:spTree>
    <p:extLst>
      <p:ext uri="{BB962C8B-B14F-4D97-AF65-F5344CB8AC3E}">
        <p14:creationId xmlns:p14="http://schemas.microsoft.com/office/powerpoint/2010/main" val="400970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228600" y="228600"/>
            <a:ext cx="8763000" cy="5486400"/>
          </a:xfrm>
          <a:prstGeom prst="rect">
            <a:avLst/>
          </a:prstGeom>
        </p:spPr>
      </p:pic>
      <p:sp>
        <p:nvSpPr>
          <p:cNvPr id="5" name="Rectangle 4"/>
          <p:cNvSpPr/>
          <p:nvPr/>
        </p:nvSpPr>
        <p:spPr>
          <a:xfrm>
            <a:off x="307848" y="5943600"/>
            <a:ext cx="8686800" cy="523220"/>
          </a:xfrm>
          <a:prstGeom prst="rect">
            <a:avLst/>
          </a:prstGeom>
        </p:spPr>
        <p:txBody>
          <a:bodyPr wrap="square">
            <a:spAutoFit/>
          </a:bodyPr>
          <a:lstStyle/>
          <a:p>
            <a:pPr algn="ctr"/>
            <a:r>
              <a:rPr lang="sr-Cyrl-RS" sz="1400" dirty="0">
                <a:solidFill>
                  <a:schemeClr val="tx2"/>
                </a:solidFill>
              </a:rPr>
              <a:t>Слика 23. Разлика средњих оцена олфакторних и густативних опажаја добијених коришћењем различитих чаша у односу на стандардну чашу за дегустацију вина – </a:t>
            </a:r>
            <a:r>
              <a:rPr lang="sr-Latn-RS" sz="1400" dirty="0">
                <a:solidFill>
                  <a:schemeClr val="tx2"/>
                </a:solidFill>
              </a:rPr>
              <a:t>IVANOVIĆ Prokupac</a:t>
            </a:r>
            <a:endParaRPr lang="en-US" sz="1400" b="1" dirty="0">
              <a:solidFill>
                <a:schemeClr val="tx2"/>
              </a:solidFill>
            </a:endParaRPr>
          </a:p>
        </p:txBody>
      </p:sp>
    </p:spTree>
    <p:extLst>
      <p:ext uri="{BB962C8B-B14F-4D97-AF65-F5344CB8AC3E}">
        <p14:creationId xmlns:p14="http://schemas.microsoft.com/office/powerpoint/2010/main" val="6690155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307848" y="76200"/>
            <a:ext cx="8686800" cy="5943600"/>
          </a:xfrm>
          <a:prstGeom prst="rect">
            <a:avLst/>
          </a:prstGeom>
        </p:spPr>
      </p:pic>
      <p:sp>
        <p:nvSpPr>
          <p:cNvPr id="5" name="Rectangle 4"/>
          <p:cNvSpPr/>
          <p:nvPr/>
        </p:nvSpPr>
        <p:spPr>
          <a:xfrm>
            <a:off x="307848" y="6021812"/>
            <a:ext cx="8686800" cy="523220"/>
          </a:xfrm>
          <a:prstGeom prst="rect">
            <a:avLst/>
          </a:prstGeom>
        </p:spPr>
        <p:txBody>
          <a:bodyPr wrap="square">
            <a:spAutoFit/>
          </a:bodyPr>
          <a:lstStyle/>
          <a:p>
            <a:pPr algn="ctr"/>
            <a:r>
              <a:rPr lang="sr-Cyrl-RS" sz="1400" dirty="0">
                <a:solidFill>
                  <a:schemeClr val="tx2"/>
                </a:solidFill>
              </a:rPr>
              <a:t>Слика 24. Разлика средњих оцена олфакторних и густативних опажаја добијених коришћењем различитих чаша у односу на стандардну чашу за дегустацију вина – </a:t>
            </a:r>
            <a:r>
              <a:rPr lang="sr-Latn-RS" sz="1400" dirty="0">
                <a:solidFill>
                  <a:schemeClr val="tx2"/>
                </a:solidFill>
              </a:rPr>
              <a:t>Prokupac boje LILA</a:t>
            </a:r>
            <a:endParaRPr lang="en-US" sz="1400" b="1" dirty="0">
              <a:solidFill>
                <a:schemeClr val="tx2"/>
              </a:solidFill>
            </a:endParaRPr>
          </a:p>
        </p:txBody>
      </p:sp>
    </p:spTree>
    <p:extLst>
      <p:ext uri="{BB962C8B-B14F-4D97-AF65-F5344CB8AC3E}">
        <p14:creationId xmlns:p14="http://schemas.microsoft.com/office/powerpoint/2010/main" val="17762334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152400" y="228600"/>
            <a:ext cx="8915400" cy="5410200"/>
          </a:xfrm>
          <a:prstGeom prst="rect">
            <a:avLst/>
          </a:prstGeom>
        </p:spPr>
      </p:pic>
      <p:sp>
        <p:nvSpPr>
          <p:cNvPr id="5" name="Rectangle 4"/>
          <p:cNvSpPr/>
          <p:nvPr/>
        </p:nvSpPr>
        <p:spPr>
          <a:xfrm>
            <a:off x="381000" y="5810982"/>
            <a:ext cx="8382000" cy="523220"/>
          </a:xfrm>
          <a:prstGeom prst="rect">
            <a:avLst/>
          </a:prstGeom>
        </p:spPr>
        <p:txBody>
          <a:bodyPr wrap="square">
            <a:spAutoFit/>
          </a:bodyPr>
          <a:lstStyle/>
          <a:p>
            <a:pPr algn="ctr"/>
            <a:r>
              <a:rPr lang="sr-Cyrl-RS" sz="1400" dirty="0">
                <a:solidFill>
                  <a:schemeClr val="tx2"/>
                </a:solidFill>
              </a:rPr>
              <a:t>Слика 25. Разлика средњих оцена олфакторних и густативних опажаја добијених коришћењем различитих чаша у односу на стандардну чашу за дегустацију вина – </a:t>
            </a:r>
            <a:r>
              <a:rPr lang="en-US" sz="1400" dirty="0">
                <a:solidFill>
                  <a:schemeClr val="tx2"/>
                </a:solidFill>
              </a:rPr>
              <a:t>TODOR </a:t>
            </a:r>
            <a:r>
              <a:rPr lang="sr-Latn-RS" sz="1400" dirty="0">
                <a:solidFill>
                  <a:schemeClr val="tx2"/>
                </a:solidFill>
              </a:rPr>
              <a:t>Prokupac </a:t>
            </a:r>
            <a:endParaRPr lang="en-US" sz="1400" b="1" dirty="0">
              <a:solidFill>
                <a:schemeClr val="tx2"/>
              </a:solidFill>
            </a:endParaRPr>
          </a:p>
        </p:txBody>
      </p:sp>
    </p:spTree>
    <p:extLst>
      <p:ext uri="{BB962C8B-B14F-4D97-AF65-F5344CB8AC3E}">
        <p14:creationId xmlns:p14="http://schemas.microsoft.com/office/powerpoint/2010/main" val="41088992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304800" y="279368"/>
            <a:ext cx="8686800" cy="5334000"/>
          </a:xfrm>
          <a:prstGeom prst="rect">
            <a:avLst/>
          </a:prstGeom>
        </p:spPr>
      </p:pic>
      <p:sp>
        <p:nvSpPr>
          <p:cNvPr id="5" name="Rectangle 4"/>
          <p:cNvSpPr/>
          <p:nvPr/>
        </p:nvSpPr>
        <p:spPr>
          <a:xfrm>
            <a:off x="228600" y="5715000"/>
            <a:ext cx="8686800" cy="523220"/>
          </a:xfrm>
          <a:prstGeom prst="rect">
            <a:avLst/>
          </a:prstGeom>
        </p:spPr>
        <p:txBody>
          <a:bodyPr wrap="square">
            <a:spAutoFit/>
          </a:bodyPr>
          <a:lstStyle/>
          <a:p>
            <a:pPr algn="ctr"/>
            <a:r>
              <a:rPr lang="sr-Cyrl-RS" sz="1400" dirty="0">
                <a:solidFill>
                  <a:schemeClr val="tx2"/>
                </a:solidFill>
              </a:rPr>
              <a:t>Слика 2</a:t>
            </a:r>
            <a:r>
              <a:rPr lang="sr-Latn-RS" sz="1400" dirty="0">
                <a:solidFill>
                  <a:schemeClr val="tx2"/>
                </a:solidFill>
              </a:rPr>
              <a:t>6</a:t>
            </a:r>
            <a:r>
              <a:rPr lang="sr-Cyrl-RS" sz="1400" dirty="0">
                <a:solidFill>
                  <a:schemeClr val="tx2"/>
                </a:solidFill>
              </a:rPr>
              <a:t>. Разлика средњих оцена олфакторних и густативних опажаја добијених коришћењем различитих чаша у односу на стандардну чашу за дегустацију вина – </a:t>
            </a:r>
            <a:r>
              <a:rPr lang="en-US" sz="1400" dirty="0">
                <a:solidFill>
                  <a:schemeClr val="tx2"/>
                </a:solidFill>
              </a:rPr>
              <a:t>VILA VINA </a:t>
            </a:r>
            <a:r>
              <a:rPr lang="sr-Latn-RS" sz="1400" dirty="0">
                <a:solidFill>
                  <a:schemeClr val="tx2"/>
                </a:solidFill>
              </a:rPr>
              <a:t>Prokupac</a:t>
            </a:r>
            <a:endParaRPr lang="en-US" sz="1400" dirty="0">
              <a:solidFill>
                <a:schemeClr val="tx2"/>
              </a:solidFill>
            </a:endParaRPr>
          </a:p>
        </p:txBody>
      </p:sp>
    </p:spTree>
    <p:extLst>
      <p:ext uri="{BB962C8B-B14F-4D97-AF65-F5344CB8AC3E}">
        <p14:creationId xmlns:p14="http://schemas.microsoft.com/office/powerpoint/2010/main" val="12333475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228600" y="76200"/>
            <a:ext cx="8915400" cy="5943600"/>
          </a:xfrm>
          <a:prstGeom prst="rect">
            <a:avLst/>
          </a:prstGeom>
        </p:spPr>
      </p:pic>
      <p:sp>
        <p:nvSpPr>
          <p:cNvPr id="5" name="Rectangle 4"/>
          <p:cNvSpPr/>
          <p:nvPr/>
        </p:nvSpPr>
        <p:spPr>
          <a:xfrm>
            <a:off x="228600" y="6057870"/>
            <a:ext cx="8763000" cy="523220"/>
          </a:xfrm>
          <a:prstGeom prst="rect">
            <a:avLst/>
          </a:prstGeom>
        </p:spPr>
        <p:txBody>
          <a:bodyPr wrap="square">
            <a:spAutoFit/>
          </a:bodyPr>
          <a:lstStyle/>
          <a:p>
            <a:pPr algn="ctr"/>
            <a:r>
              <a:rPr lang="sr-Cyrl-RS" sz="1400" dirty="0">
                <a:solidFill>
                  <a:schemeClr val="tx2"/>
                </a:solidFill>
              </a:rPr>
              <a:t>Слика 2</a:t>
            </a:r>
            <a:r>
              <a:rPr lang="sr-Latn-RS" sz="1400" dirty="0">
                <a:solidFill>
                  <a:schemeClr val="tx2"/>
                </a:solidFill>
              </a:rPr>
              <a:t>7</a:t>
            </a:r>
            <a:r>
              <a:rPr lang="sr-Cyrl-RS" sz="1400" dirty="0">
                <a:solidFill>
                  <a:schemeClr val="tx2"/>
                </a:solidFill>
              </a:rPr>
              <a:t>. Разлика средњих оцена олфакторних и густативних опажаја добијених коришћењем различитих чаша у односу на стандардну чашу за дегустацију вина – </a:t>
            </a:r>
            <a:r>
              <a:rPr lang="en-US" sz="1400" dirty="0">
                <a:solidFill>
                  <a:schemeClr val="tx2"/>
                </a:solidFill>
              </a:rPr>
              <a:t>BAS </a:t>
            </a:r>
            <a:r>
              <a:rPr lang="sr-Latn-RS" sz="1400" dirty="0">
                <a:solidFill>
                  <a:schemeClr val="tx2"/>
                </a:solidFill>
              </a:rPr>
              <a:t>PROKUPAC</a:t>
            </a:r>
            <a:endParaRPr lang="en-US" sz="1400" dirty="0">
              <a:solidFill>
                <a:schemeClr val="tx2"/>
              </a:solidFill>
            </a:endParaRPr>
          </a:p>
        </p:txBody>
      </p:sp>
    </p:spTree>
    <p:extLst>
      <p:ext uri="{BB962C8B-B14F-4D97-AF65-F5344CB8AC3E}">
        <p14:creationId xmlns:p14="http://schemas.microsoft.com/office/powerpoint/2010/main" val="24263748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email">
            <a:extLst>
              <a:ext uri="{28A0092B-C50C-407E-A947-70E740481C1C}">
                <a14:useLocalDpi xmlns:a14="http://schemas.microsoft.com/office/drawing/2010/main"/>
              </a:ext>
            </a:extLst>
          </a:blip>
          <a:srcRect/>
          <a:stretch/>
        </p:blipFill>
        <p:spPr bwMode="auto">
          <a:xfrm>
            <a:off x="266700" y="228600"/>
            <a:ext cx="8648700" cy="5486400"/>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260604" y="5867400"/>
            <a:ext cx="8610600" cy="523220"/>
          </a:xfrm>
          <a:prstGeom prst="rect">
            <a:avLst/>
          </a:prstGeom>
        </p:spPr>
        <p:txBody>
          <a:bodyPr wrap="square">
            <a:spAutoFit/>
          </a:bodyPr>
          <a:lstStyle/>
          <a:p>
            <a:pPr algn="ctr"/>
            <a:r>
              <a:rPr lang="sr-Cyrl-RS" sz="1400" dirty="0">
                <a:solidFill>
                  <a:schemeClr val="tx2"/>
                </a:solidFill>
              </a:rPr>
              <a:t>Слика 2</a:t>
            </a:r>
            <a:r>
              <a:rPr lang="sr-Latn-RS" sz="1400" dirty="0">
                <a:solidFill>
                  <a:schemeClr val="tx2"/>
                </a:solidFill>
              </a:rPr>
              <a:t>8</a:t>
            </a:r>
            <a:r>
              <a:rPr lang="sr-Cyrl-RS" sz="1400" dirty="0">
                <a:solidFill>
                  <a:schemeClr val="tx2"/>
                </a:solidFill>
              </a:rPr>
              <a:t>. Разлика средњих оцена олфакторних и густативних опажаја добијених коришћењем различитих чаша у односу на стандардну чашу за дегустацију вина – </a:t>
            </a:r>
            <a:r>
              <a:rPr lang="en-US" sz="1400" dirty="0">
                <a:solidFill>
                  <a:schemeClr val="tx2"/>
                </a:solidFill>
              </a:rPr>
              <a:t>EPIGENIA 2015</a:t>
            </a:r>
            <a:endParaRPr lang="en-US" sz="1400" b="1" dirty="0">
              <a:solidFill>
                <a:schemeClr val="tx2"/>
              </a:solidFill>
            </a:endParaRPr>
          </a:p>
        </p:txBody>
      </p:sp>
    </p:spTree>
    <p:extLst>
      <p:ext uri="{BB962C8B-B14F-4D97-AF65-F5344CB8AC3E}">
        <p14:creationId xmlns:p14="http://schemas.microsoft.com/office/powerpoint/2010/main" val="4291247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533400"/>
            <a:ext cx="8382000" cy="5943600"/>
          </a:xfrm>
        </p:spPr>
        <p:txBody>
          <a:bodyPr>
            <a:normAutofit/>
          </a:bodyPr>
          <a:lstStyle/>
          <a:p>
            <a:pPr algn="just"/>
            <a:r>
              <a:rPr lang="sr-Cyrl-RS" sz="1400" dirty="0"/>
              <a:t>Циљ ове студије био је да се на основу специјализованих дегустација и процене утицаја карактеристика винских чаша на сензорне особине вина Прокупац дефинише модел чаше најпогоднији за дегустацију и конзумацију овог вина. </a:t>
            </a:r>
            <a:endParaRPr lang="sr-Cyrl-RS" sz="1400" dirty="0" smtClean="0"/>
          </a:p>
          <a:p>
            <a:pPr algn="just"/>
            <a:endParaRPr lang="sr-Cyrl-RS" sz="1400" dirty="0"/>
          </a:p>
          <a:p>
            <a:pPr algn="just"/>
            <a:r>
              <a:rPr lang="sr-Cyrl-RS" sz="1400" dirty="0" smtClean="0"/>
              <a:t>Осим </a:t>
            </a:r>
            <a:r>
              <a:rPr lang="sr-Cyrl-RS" sz="1400" dirty="0"/>
              <a:t>побољшања испољавања сензорних карактеристика вина, дефинисање специјалног модела чаше </a:t>
            </a:r>
            <a:r>
              <a:rPr lang="sr-Cyrl-RS" sz="1400" dirty="0" smtClean="0"/>
              <a:t>ће значајно доприните </a:t>
            </a:r>
            <a:r>
              <a:rPr lang="sr-Cyrl-RS" sz="1400" dirty="0"/>
              <a:t>и популаризацији ове </a:t>
            </a:r>
            <a:r>
              <a:rPr lang="sr-Cyrl-RS" sz="1400" dirty="0" smtClean="0"/>
              <a:t>сорте како </a:t>
            </a:r>
            <a:r>
              <a:rPr lang="sr-Cyrl-RS" sz="1400" dirty="0"/>
              <a:t>на локалном </a:t>
            </a:r>
            <a:r>
              <a:rPr lang="sr-Cyrl-RS" sz="1400" dirty="0" smtClean="0"/>
              <a:t>нивоу тако и на регионалном и светском нивоу.</a:t>
            </a:r>
          </a:p>
          <a:p>
            <a:pPr algn="just"/>
            <a:endParaRPr lang="sr-Cyrl-RS" sz="1400" dirty="0"/>
          </a:p>
          <a:p>
            <a:pPr algn="just"/>
            <a:endParaRPr lang="en-US" sz="1400" dirty="0"/>
          </a:p>
        </p:txBody>
      </p:sp>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1143000" y="2895600"/>
            <a:ext cx="7010400" cy="3124200"/>
          </a:xfrm>
          <a:prstGeom prst="rect">
            <a:avLst/>
          </a:prstGeom>
        </p:spPr>
      </p:pic>
    </p:spTree>
    <p:extLst>
      <p:ext uri="{BB962C8B-B14F-4D97-AF65-F5344CB8AC3E}">
        <p14:creationId xmlns:p14="http://schemas.microsoft.com/office/powerpoint/2010/main" val="36288796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email">
            <a:extLst>
              <a:ext uri="{28A0092B-C50C-407E-A947-70E740481C1C}">
                <a14:useLocalDpi xmlns:a14="http://schemas.microsoft.com/office/drawing/2010/main"/>
              </a:ext>
            </a:extLst>
          </a:blip>
          <a:stretch>
            <a:fillRect/>
          </a:stretch>
        </p:blipFill>
        <p:spPr>
          <a:xfrm>
            <a:off x="298704" y="76200"/>
            <a:ext cx="8540496" cy="5791199"/>
          </a:xfrm>
          <a:prstGeom prst="rect">
            <a:avLst/>
          </a:prstGeom>
        </p:spPr>
      </p:pic>
      <p:sp>
        <p:nvSpPr>
          <p:cNvPr id="3" name="Rectangle 2"/>
          <p:cNvSpPr/>
          <p:nvPr/>
        </p:nvSpPr>
        <p:spPr>
          <a:xfrm>
            <a:off x="298704" y="5867400"/>
            <a:ext cx="8458200" cy="523220"/>
          </a:xfrm>
          <a:prstGeom prst="rect">
            <a:avLst/>
          </a:prstGeom>
        </p:spPr>
        <p:txBody>
          <a:bodyPr wrap="square">
            <a:spAutoFit/>
          </a:bodyPr>
          <a:lstStyle/>
          <a:p>
            <a:pPr algn="ctr"/>
            <a:r>
              <a:rPr lang="sr-Cyrl-RS" sz="1400" dirty="0">
                <a:solidFill>
                  <a:schemeClr val="tx2"/>
                </a:solidFill>
              </a:rPr>
              <a:t>Слика 2</a:t>
            </a:r>
            <a:r>
              <a:rPr lang="sr-Latn-RS" sz="1400" dirty="0">
                <a:solidFill>
                  <a:schemeClr val="tx2"/>
                </a:solidFill>
              </a:rPr>
              <a:t>9</a:t>
            </a:r>
            <a:r>
              <a:rPr lang="sr-Cyrl-RS" sz="1400" dirty="0">
                <a:solidFill>
                  <a:schemeClr val="tx2"/>
                </a:solidFill>
              </a:rPr>
              <a:t>. Разлика средњих оцена олфакторних и густативних опажаја добијених коришћењем различитих чаша у односу на стандардну чашу за дегустацију вина –</a:t>
            </a:r>
            <a:r>
              <a:rPr lang="sr-Latn-RS" sz="1400" dirty="0">
                <a:solidFill>
                  <a:schemeClr val="tx2"/>
                </a:solidFill>
              </a:rPr>
              <a:t>KAMENIČARKA</a:t>
            </a:r>
            <a:endParaRPr lang="en-US" sz="1400" b="1" dirty="0">
              <a:solidFill>
                <a:schemeClr val="tx2"/>
              </a:solidFill>
            </a:endParaRPr>
          </a:p>
        </p:txBody>
      </p:sp>
    </p:spTree>
    <p:extLst>
      <p:ext uri="{BB962C8B-B14F-4D97-AF65-F5344CB8AC3E}">
        <p14:creationId xmlns:p14="http://schemas.microsoft.com/office/powerpoint/2010/main" val="9659077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email">
            <a:extLst>
              <a:ext uri="{28A0092B-C50C-407E-A947-70E740481C1C}">
                <a14:useLocalDpi xmlns:a14="http://schemas.microsoft.com/office/drawing/2010/main"/>
              </a:ext>
            </a:extLst>
          </a:blip>
          <a:srcRect/>
          <a:stretch/>
        </p:blipFill>
        <p:spPr bwMode="auto">
          <a:xfrm>
            <a:off x="213359" y="304800"/>
            <a:ext cx="8686799" cy="5562600"/>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213359" y="5943600"/>
            <a:ext cx="8686799" cy="523220"/>
          </a:xfrm>
          <a:prstGeom prst="rect">
            <a:avLst/>
          </a:prstGeom>
        </p:spPr>
        <p:txBody>
          <a:bodyPr wrap="square">
            <a:spAutoFit/>
          </a:bodyPr>
          <a:lstStyle/>
          <a:p>
            <a:pPr algn="ctr"/>
            <a:r>
              <a:rPr lang="sr-Cyrl-RS" sz="1400" dirty="0">
                <a:solidFill>
                  <a:schemeClr val="tx2"/>
                </a:solidFill>
              </a:rPr>
              <a:t>Слика </a:t>
            </a:r>
            <a:r>
              <a:rPr lang="sr-Latn-RS" sz="1400" dirty="0">
                <a:solidFill>
                  <a:schemeClr val="tx2"/>
                </a:solidFill>
              </a:rPr>
              <a:t>30</a:t>
            </a:r>
            <a:r>
              <a:rPr lang="sr-Cyrl-RS" sz="1400" dirty="0">
                <a:solidFill>
                  <a:schemeClr val="tx2"/>
                </a:solidFill>
              </a:rPr>
              <a:t>. Разлика средњих оцена олфакторних и густативних опажаја добијених коришћењем различитих чаша у односу на стандардну чашу за дегустацију вина – </a:t>
            </a:r>
            <a:r>
              <a:rPr lang="en-US" sz="1400" dirty="0">
                <a:solidFill>
                  <a:schemeClr val="tx2"/>
                </a:solidFill>
              </a:rPr>
              <a:t>GRABAK</a:t>
            </a:r>
          </a:p>
        </p:txBody>
      </p:sp>
    </p:spTree>
    <p:extLst>
      <p:ext uri="{BB962C8B-B14F-4D97-AF65-F5344CB8AC3E}">
        <p14:creationId xmlns:p14="http://schemas.microsoft.com/office/powerpoint/2010/main" val="9015594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232" y="228600"/>
            <a:ext cx="8534400" cy="6494085"/>
          </a:xfrm>
          <a:prstGeom prst="rect">
            <a:avLst/>
          </a:prstGeom>
        </p:spPr>
        <p:txBody>
          <a:bodyPr wrap="square">
            <a:spAutoFit/>
          </a:bodyPr>
          <a:lstStyle/>
          <a:p>
            <a:pPr marL="285750" indent="-285750" algn="just">
              <a:buFont typeface="Wingdings" pitchFamily="2" charset="2"/>
              <a:buChar char="Ø"/>
            </a:pPr>
            <a:r>
              <a:rPr lang="sr-Cyrl-RS" sz="1600" dirty="0">
                <a:solidFill>
                  <a:schemeClr val="tx2"/>
                </a:solidFill>
              </a:rPr>
              <a:t>На основу приказаних резултата уочава се да постоји значајан утицај чаше на сензорне карактеристике анализираних вина. </a:t>
            </a:r>
            <a:endParaRPr lang="sr-Cyrl-RS" sz="1600" dirty="0" smtClean="0">
              <a:solidFill>
                <a:schemeClr val="tx2"/>
              </a:solidFill>
            </a:endParaRPr>
          </a:p>
          <a:p>
            <a:pPr marL="285750" indent="-285750" algn="just">
              <a:buFont typeface="Wingdings" pitchFamily="2" charset="2"/>
              <a:buChar char="Ø"/>
            </a:pPr>
            <a:r>
              <a:rPr lang="sr-Cyrl-RS" sz="1600" dirty="0" smtClean="0">
                <a:solidFill>
                  <a:schemeClr val="tx2"/>
                </a:solidFill>
              </a:rPr>
              <a:t>Код </a:t>
            </a:r>
            <a:r>
              <a:rPr lang="sr-Cyrl-RS" sz="1600" dirty="0">
                <a:solidFill>
                  <a:schemeClr val="tx2"/>
                </a:solidFill>
              </a:rPr>
              <a:t>већине узорака може се уочити позитиван утицај чаша из серије RIEDEL Performance на сортност, комплексност и интензитет мириса (опажаји олфакторне фазе сензорне анализе), као и на сортност, постојаност, комплексност, пуноћу и хармоничност укуса (опажаји густативне фазе сензорне анализе</a:t>
            </a:r>
            <a:r>
              <a:rPr lang="sr-Cyrl-RS" sz="1600" dirty="0" smtClean="0">
                <a:solidFill>
                  <a:schemeClr val="tx2"/>
                </a:solidFill>
              </a:rPr>
              <a:t>).</a:t>
            </a:r>
          </a:p>
          <a:p>
            <a:pPr marL="285750" indent="-285750" algn="just">
              <a:buFont typeface="Wingdings" pitchFamily="2" charset="2"/>
              <a:buChar char="Ø"/>
            </a:pPr>
            <a:r>
              <a:rPr lang="sr-Cyrl-RS" sz="1600" dirty="0" smtClean="0">
                <a:solidFill>
                  <a:schemeClr val="tx2"/>
                </a:solidFill>
              </a:rPr>
              <a:t>Коришћење </a:t>
            </a:r>
            <a:r>
              <a:rPr lang="sr-Cyrl-RS" sz="1600" dirty="0">
                <a:solidFill>
                  <a:schemeClr val="tx2"/>
                </a:solidFill>
              </a:rPr>
              <a:t>чаша из серије RIEDEL Performance показује највећи позитивни утицај на испољавање олфакторних карактерисика код узорка </a:t>
            </a:r>
            <a:r>
              <a:rPr lang="sr-Latn-RS" sz="1600" dirty="0">
                <a:solidFill>
                  <a:schemeClr val="tx2"/>
                </a:solidFill>
              </a:rPr>
              <a:t>VILA VINA Prokupac, BAS PROKUPAC </a:t>
            </a:r>
            <a:r>
              <a:rPr lang="sr-Cyrl-RS" sz="1600" dirty="0">
                <a:solidFill>
                  <a:schemeClr val="tx2"/>
                </a:solidFill>
              </a:rPr>
              <a:t>и </a:t>
            </a:r>
            <a:r>
              <a:rPr lang="sr-Latn-RS" sz="1600" dirty="0">
                <a:solidFill>
                  <a:schemeClr val="tx2"/>
                </a:solidFill>
              </a:rPr>
              <a:t>EPIGENIA 2015</a:t>
            </a:r>
            <a:r>
              <a:rPr lang="sr-Cyrl-RS" sz="1600" dirty="0">
                <a:solidFill>
                  <a:schemeClr val="tx2"/>
                </a:solidFill>
              </a:rPr>
              <a:t>, при чему се код 26% олфакторних опажаја бележи пораст средњих оцена за више од један. </a:t>
            </a:r>
            <a:endParaRPr lang="sr-Cyrl-RS" sz="1600" dirty="0" smtClean="0">
              <a:solidFill>
                <a:schemeClr val="tx2"/>
              </a:solidFill>
            </a:endParaRPr>
          </a:p>
          <a:p>
            <a:pPr marL="285750" indent="-285750" algn="just">
              <a:buFont typeface="Wingdings" pitchFamily="2" charset="2"/>
              <a:buChar char="Ø"/>
            </a:pPr>
            <a:r>
              <a:rPr lang="sr-Cyrl-RS" sz="1600" dirty="0" smtClean="0">
                <a:solidFill>
                  <a:schemeClr val="tx2"/>
                </a:solidFill>
              </a:rPr>
              <a:t>Најмањи </a:t>
            </a:r>
            <a:r>
              <a:rPr lang="sr-Cyrl-RS" sz="1600" dirty="0">
                <a:solidFill>
                  <a:schemeClr val="tx2"/>
                </a:solidFill>
              </a:rPr>
              <a:t>утицај коришћења различитих чаша на сензорне карактеристике анализираних Прокупац вина примећен је код узорка </a:t>
            </a:r>
            <a:r>
              <a:rPr lang="sr-Latn-RS" sz="1600" dirty="0">
                <a:solidFill>
                  <a:schemeClr val="tx2"/>
                </a:solidFill>
              </a:rPr>
              <a:t>YOTTA Prokupac, </a:t>
            </a:r>
            <a:r>
              <a:rPr lang="sr-Cyrl-RS" sz="1600" dirty="0">
                <a:solidFill>
                  <a:schemeClr val="tx2"/>
                </a:solidFill>
              </a:rPr>
              <a:t>мада је и код овог узорка у просеку уочено благо побољшање средњих оцена олфакторних и густативних опажаја које су одговорне за квалитет и прихватљивост вина. </a:t>
            </a:r>
            <a:endParaRPr lang="sr-Cyrl-RS" sz="1600" dirty="0" smtClean="0">
              <a:solidFill>
                <a:schemeClr val="tx2"/>
              </a:solidFill>
            </a:endParaRPr>
          </a:p>
          <a:p>
            <a:pPr marL="285750" indent="-285750" algn="just">
              <a:buFont typeface="Wingdings" pitchFamily="2" charset="2"/>
              <a:buChar char="Ø"/>
            </a:pPr>
            <a:r>
              <a:rPr lang="sr-Cyrl-RS" sz="1600" dirty="0" smtClean="0">
                <a:solidFill>
                  <a:schemeClr val="tx2"/>
                </a:solidFill>
              </a:rPr>
              <a:t>Код </a:t>
            </a:r>
            <a:r>
              <a:rPr lang="sr-Cyrl-RS" sz="1600" dirty="0">
                <a:solidFill>
                  <a:schemeClr val="tx2"/>
                </a:solidFill>
              </a:rPr>
              <a:t>већине узорака перцепција воћних, џемастих и цветних арома је побољшана, док је интензитет опажаја медно карамелних, вегетативних, зачинских и барик арома интензивнији при дегустацији из стандардне чаше. </a:t>
            </a:r>
            <a:endParaRPr lang="sr-Cyrl-RS" sz="1600" dirty="0" smtClean="0">
              <a:solidFill>
                <a:schemeClr val="tx2"/>
              </a:solidFill>
            </a:endParaRPr>
          </a:p>
          <a:p>
            <a:pPr marL="285750" indent="-285750" algn="just">
              <a:buFont typeface="Wingdings" pitchFamily="2" charset="2"/>
              <a:buChar char="Ø"/>
            </a:pPr>
            <a:r>
              <a:rPr lang="sr-Cyrl-RS" sz="1600" dirty="0" smtClean="0">
                <a:solidFill>
                  <a:schemeClr val="tx2"/>
                </a:solidFill>
              </a:rPr>
              <a:t>Код </a:t>
            </a:r>
            <a:r>
              <a:rPr lang="sr-Cyrl-RS" sz="1600" dirty="0">
                <a:solidFill>
                  <a:schemeClr val="tx2"/>
                </a:solidFill>
              </a:rPr>
              <a:t>већине узорака дегустираних из специфичних чаша израженији је утицај на средњу оцену општег утиска густативних опажаја у поређењу са утицајем на средњу оцену општег утиска олфакторних опажаја. </a:t>
            </a:r>
            <a:r>
              <a:rPr lang="sr-Cyrl-RS" sz="1600" dirty="0" smtClean="0">
                <a:solidFill>
                  <a:schemeClr val="tx2"/>
                </a:solidFill>
              </a:rPr>
              <a:t>У </a:t>
            </a:r>
            <a:r>
              <a:rPr lang="sr-Cyrl-RS" sz="1600" dirty="0">
                <a:solidFill>
                  <a:schemeClr val="tx2"/>
                </a:solidFill>
              </a:rPr>
              <a:t>готово свим случајевима (97%) уочава се значајан позитиван утицај чаша из серије RIEDEL Performance на ове средње оцене. </a:t>
            </a:r>
            <a:endParaRPr lang="sr-Cyrl-RS" sz="1600" dirty="0" smtClean="0">
              <a:solidFill>
                <a:schemeClr val="tx2"/>
              </a:solidFill>
            </a:endParaRPr>
          </a:p>
          <a:p>
            <a:pPr marL="285750" indent="-285750" algn="just">
              <a:buFont typeface="Wingdings" pitchFamily="2" charset="2"/>
              <a:buChar char="Ø"/>
            </a:pPr>
            <a:r>
              <a:rPr lang="sr-Cyrl-RS" sz="1600" dirty="0" smtClean="0">
                <a:solidFill>
                  <a:schemeClr val="tx2"/>
                </a:solidFill>
              </a:rPr>
              <a:t>По </a:t>
            </a:r>
            <a:r>
              <a:rPr lang="sr-Cyrl-RS" sz="1600" dirty="0">
                <a:solidFill>
                  <a:schemeClr val="tx2"/>
                </a:solidFill>
              </a:rPr>
              <a:t>питању густативних опажаја (укуса) који су у позитивној корелацији са квалитетом и општом прихватљивошћу вина, код свих анализираних узорака коришћење чаша из серије RIEDEL Performance довело је до значајног побољшања, док је уочено смањење средњих оцена густативних опажаја који имају негативан утицај на квалитет и прихватљивост вина (горчина, астригеност, танини и киселост). </a:t>
            </a:r>
            <a:endParaRPr lang="en-US" sz="1600" b="1" dirty="0">
              <a:solidFill>
                <a:schemeClr val="tx2"/>
              </a:solidFill>
            </a:endParaRPr>
          </a:p>
        </p:txBody>
      </p:sp>
    </p:spTree>
    <p:extLst>
      <p:ext uri="{BB962C8B-B14F-4D97-AF65-F5344CB8AC3E}">
        <p14:creationId xmlns:p14="http://schemas.microsoft.com/office/powerpoint/2010/main" val="38641491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1754326"/>
          </a:xfrm>
          <a:prstGeom prst="rect">
            <a:avLst/>
          </a:prstGeom>
        </p:spPr>
        <p:txBody>
          <a:bodyPr wrap="square">
            <a:spAutoFit/>
          </a:bodyPr>
          <a:lstStyle/>
          <a:p>
            <a:pPr algn="just"/>
            <a:r>
              <a:rPr lang="sr-Cyrl-RS" dirty="0">
                <a:solidFill>
                  <a:schemeClr val="tx2"/>
                </a:solidFill>
              </a:rPr>
              <a:t>Након разматрања резултата за утицај коришћене чаше на сензорне карактеристике за сваки од узорака појединачно, применом мултивари</a:t>
            </a:r>
            <a:r>
              <a:rPr lang="en-US" dirty="0">
                <a:solidFill>
                  <a:schemeClr val="tx2"/>
                </a:solidFill>
              </a:rPr>
              <a:t>j</a:t>
            </a:r>
            <a:r>
              <a:rPr lang="sr-Cyrl-RS" dirty="0">
                <a:solidFill>
                  <a:schemeClr val="tx2"/>
                </a:solidFill>
              </a:rPr>
              <a:t>ационе анализе варијансе и анализе главних компоненти </a:t>
            </a:r>
            <a:r>
              <a:rPr lang="en-US" dirty="0">
                <a:solidFill>
                  <a:schemeClr val="tx2"/>
                </a:solidFill>
              </a:rPr>
              <a:t>(PCA)</a:t>
            </a:r>
            <a:r>
              <a:rPr lang="sr-Cyrl-RS" dirty="0">
                <a:solidFill>
                  <a:schemeClr val="tx2"/>
                </a:solidFill>
              </a:rPr>
              <a:t> помоћу програмских пакета </a:t>
            </a:r>
            <a:r>
              <a:rPr lang="en-US" dirty="0">
                <a:solidFill>
                  <a:schemeClr val="tx2"/>
                </a:solidFill>
              </a:rPr>
              <a:t>STATISTICA (</a:t>
            </a:r>
            <a:r>
              <a:rPr lang="en-US" dirty="0" err="1">
                <a:solidFill>
                  <a:schemeClr val="tx2"/>
                </a:solidFill>
              </a:rPr>
              <a:t>StatSoft</a:t>
            </a:r>
            <a:r>
              <a:rPr lang="en-US" dirty="0">
                <a:solidFill>
                  <a:schemeClr val="tx2"/>
                </a:solidFill>
              </a:rPr>
              <a:t>, Dell) i SPSS (IBM Statistics) </a:t>
            </a:r>
            <a:r>
              <a:rPr lang="sr-Cyrl-RS" dirty="0">
                <a:solidFill>
                  <a:schemeClr val="tx2"/>
                </a:solidFill>
              </a:rPr>
              <a:t>анализирани су резултати и препоручена је чаша која највише погодује испољавању позитивних сензорних карактеристика код већине анализираних узорака.</a:t>
            </a:r>
            <a:endParaRPr lang="en-US" b="1" dirty="0">
              <a:solidFill>
                <a:schemeClr val="tx2"/>
              </a:solidFill>
            </a:endParaRPr>
          </a:p>
        </p:txBody>
      </p:sp>
      <p:pic>
        <p:nvPicPr>
          <p:cNvPr id="3" name="Picture 2"/>
          <p:cNvPicPr/>
          <p:nvPr/>
        </p:nvPicPr>
        <p:blipFill rotWithShape="1">
          <a:blip r:embed="rId2" cstate="email">
            <a:extLst>
              <a:ext uri="{28A0092B-C50C-407E-A947-70E740481C1C}">
                <a14:useLocalDpi xmlns:a14="http://schemas.microsoft.com/office/drawing/2010/main"/>
              </a:ext>
            </a:extLst>
          </a:blip>
          <a:srcRect/>
          <a:stretch/>
        </p:blipFill>
        <p:spPr bwMode="auto">
          <a:xfrm>
            <a:off x="819912" y="1982926"/>
            <a:ext cx="7162800" cy="3657600"/>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914401" y="5640526"/>
            <a:ext cx="6973822" cy="523220"/>
          </a:xfrm>
          <a:prstGeom prst="rect">
            <a:avLst/>
          </a:prstGeom>
        </p:spPr>
        <p:txBody>
          <a:bodyPr wrap="square">
            <a:spAutoFit/>
          </a:bodyPr>
          <a:lstStyle/>
          <a:p>
            <a:pPr algn="ctr"/>
            <a:r>
              <a:rPr lang="sr-Cyrl-RS" sz="1400" dirty="0">
                <a:solidFill>
                  <a:schemeClr val="tx2"/>
                </a:solidFill>
              </a:rPr>
              <a:t>Слика </a:t>
            </a:r>
            <a:r>
              <a:rPr lang="en-US" sz="1400" dirty="0">
                <a:solidFill>
                  <a:schemeClr val="tx2"/>
                </a:solidFill>
              </a:rPr>
              <a:t>3</a:t>
            </a:r>
            <a:r>
              <a:rPr lang="sr-Cyrl-RS" sz="1400" dirty="0">
                <a:solidFill>
                  <a:schemeClr val="tx2"/>
                </a:solidFill>
              </a:rPr>
              <a:t>1. Графички приказ утицаја модела чаша на испољавање сензорних карактеристика узорка вина у факторској равни на основу </a:t>
            </a:r>
            <a:r>
              <a:rPr lang="en-US" sz="1400" dirty="0">
                <a:solidFill>
                  <a:schemeClr val="tx2"/>
                </a:solidFill>
              </a:rPr>
              <a:t>PCA</a:t>
            </a:r>
            <a:r>
              <a:rPr lang="sr-Cyrl-RS" sz="1400" dirty="0">
                <a:solidFill>
                  <a:schemeClr val="tx2"/>
                </a:solidFill>
              </a:rPr>
              <a:t> анализе</a:t>
            </a:r>
            <a:endParaRPr lang="en-US" sz="1400" b="1" dirty="0">
              <a:solidFill>
                <a:schemeClr val="tx2"/>
              </a:solidFill>
            </a:endParaRPr>
          </a:p>
        </p:txBody>
      </p:sp>
    </p:spTree>
    <p:extLst>
      <p:ext uri="{BB962C8B-B14F-4D97-AF65-F5344CB8AC3E}">
        <p14:creationId xmlns:p14="http://schemas.microsoft.com/office/powerpoint/2010/main" val="31070001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email">
            <a:extLst>
              <a:ext uri="{28A0092B-C50C-407E-A947-70E740481C1C}">
                <a14:useLocalDpi xmlns:a14="http://schemas.microsoft.com/office/drawing/2010/main"/>
              </a:ext>
            </a:extLst>
          </a:blip>
          <a:stretch>
            <a:fillRect/>
          </a:stretch>
        </p:blipFill>
        <p:spPr>
          <a:xfrm>
            <a:off x="1588452" y="304800"/>
            <a:ext cx="5574347" cy="6013704"/>
          </a:xfrm>
          <a:prstGeom prst="rect">
            <a:avLst/>
          </a:prstGeom>
        </p:spPr>
      </p:pic>
      <p:sp>
        <p:nvSpPr>
          <p:cNvPr id="3" name="Rectangle 2"/>
          <p:cNvSpPr/>
          <p:nvPr/>
        </p:nvSpPr>
        <p:spPr>
          <a:xfrm>
            <a:off x="304800" y="6318504"/>
            <a:ext cx="8458200" cy="523220"/>
          </a:xfrm>
          <a:prstGeom prst="rect">
            <a:avLst/>
          </a:prstGeom>
        </p:spPr>
        <p:txBody>
          <a:bodyPr wrap="square">
            <a:spAutoFit/>
          </a:bodyPr>
          <a:lstStyle/>
          <a:p>
            <a:pPr algn="ctr"/>
            <a:r>
              <a:rPr lang="sr-Cyrl-RS" sz="1400" dirty="0">
                <a:solidFill>
                  <a:schemeClr val="tx2"/>
                </a:solidFill>
              </a:rPr>
              <a:t>Слика </a:t>
            </a:r>
            <a:r>
              <a:rPr lang="en-US" sz="1400" dirty="0">
                <a:solidFill>
                  <a:schemeClr val="tx2"/>
                </a:solidFill>
              </a:rPr>
              <a:t>32</a:t>
            </a:r>
            <a:r>
              <a:rPr lang="sr-Cyrl-RS" sz="1400" dirty="0">
                <a:solidFill>
                  <a:schemeClr val="tx2"/>
                </a:solidFill>
              </a:rPr>
              <a:t>. Графички приказ утицаја модела чаша на испољавање сензорних карактеристика узорка Прокупац вина у факторској равни на основу </a:t>
            </a:r>
            <a:r>
              <a:rPr lang="en-US" sz="1400" dirty="0">
                <a:solidFill>
                  <a:schemeClr val="tx2"/>
                </a:solidFill>
              </a:rPr>
              <a:t>PCA</a:t>
            </a:r>
            <a:r>
              <a:rPr lang="sr-Cyrl-RS" sz="1400" dirty="0">
                <a:solidFill>
                  <a:schemeClr val="tx2"/>
                </a:solidFill>
              </a:rPr>
              <a:t> анализе</a:t>
            </a:r>
            <a:endParaRPr lang="en-US" sz="1400" b="1" dirty="0">
              <a:solidFill>
                <a:schemeClr val="tx2"/>
              </a:solidFill>
            </a:endParaRPr>
          </a:p>
        </p:txBody>
      </p:sp>
    </p:spTree>
    <p:extLst>
      <p:ext uri="{BB962C8B-B14F-4D97-AF65-F5344CB8AC3E}">
        <p14:creationId xmlns:p14="http://schemas.microsoft.com/office/powerpoint/2010/main" val="26118757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email">
            <a:extLst>
              <a:ext uri="{28A0092B-C50C-407E-A947-70E740481C1C}">
                <a14:useLocalDpi xmlns:a14="http://schemas.microsoft.com/office/drawing/2010/main"/>
              </a:ext>
            </a:extLst>
          </a:blip>
          <a:stretch>
            <a:fillRect/>
          </a:stretch>
        </p:blipFill>
        <p:spPr>
          <a:xfrm>
            <a:off x="1547177" y="228600"/>
            <a:ext cx="5539423" cy="6096000"/>
          </a:xfrm>
          <a:prstGeom prst="rect">
            <a:avLst/>
          </a:prstGeom>
        </p:spPr>
      </p:pic>
      <p:sp>
        <p:nvSpPr>
          <p:cNvPr id="3" name="Rectangle 2"/>
          <p:cNvSpPr/>
          <p:nvPr/>
        </p:nvSpPr>
        <p:spPr>
          <a:xfrm>
            <a:off x="329184" y="6293376"/>
            <a:ext cx="8534400" cy="523220"/>
          </a:xfrm>
          <a:prstGeom prst="rect">
            <a:avLst/>
          </a:prstGeom>
        </p:spPr>
        <p:txBody>
          <a:bodyPr wrap="square">
            <a:spAutoFit/>
          </a:bodyPr>
          <a:lstStyle/>
          <a:p>
            <a:pPr algn="ctr"/>
            <a:r>
              <a:rPr lang="sr-Cyrl-RS" sz="1400" dirty="0">
                <a:solidFill>
                  <a:schemeClr val="tx2"/>
                </a:solidFill>
              </a:rPr>
              <a:t>Слика </a:t>
            </a:r>
            <a:r>
              <a:rPr lang="en-US" sz="1400" dirty="0">
                <a:solidFill>
                  <a:schemeClr val="tx2"/>
                </a:solidFill>
              </a:rPr>
              <a:t>3</a:t>
            </a:r>
            <a:r>
              <a:rPr lang="sr-Cyrl-RS" sz="1400" dirty="0">
                <a:solidFill>
                  <a:schemeClr val="tx2"/>
                </a:solidFill>
              </a:rPr>
              <a:t>3. Графички приказ утицаја модела чаша на испољавање сензорних карактеристика узорка Прокупац вина у факторској равни на основу </a:t>
            </a:r>
            <a:r>
              <a:rPr lang="en-US" sz="1400" dirty="0">
                <a:solidFill>
                  <a:schemeClr val="tx2"/>
                </a:solidFill>
              </a:rPr>
              <a:t>PCA</a:t>
            </a:r>
            <a:r>
              <a:rPr lang="sr-Cyrl-RS" sz="1400" dirty="0">
                <a:solidFill>
                  <a:schemeClr val="tx2"/>
                </a:solidFill>
              </a:rPr>
              <a:t> анализе</a:t>
            </a:r>
            <a:endParaRPr lang="en-US" sz="1400" b="1" dirty="0">
              <a:solidFill>
                <a:schemeClr val="tx2"/>
              </a:solidFill>
            </a:endParaRPr>
          </a:p>
        </p:txBody>
      </p:sp>
    </p:spTree>
    <p:extLst>
      <p:ext uri="{BB962C8B-B14F-4D97-AF65-F5344CB8AC3E}">
        <p14:creationId xmlns:p14="http://schemas.microsoft.com/office/powerpoint/2010/main" val="18799432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email">
            <a:extLst>
              <a:ext uri="{28A0092B-C50C-407E-A947-70E740481C1C}">
                <a14:useLocalDpi xmlns:a14="http://schemas.microsoft.com/office/drawing/2010/main"/>
              </a:ext>
            </a:extLst>
          </a:blip>
          <a:stretch>
            <a:fillRect/>
          </a:stretch>
        </p:blipFill>
        <p:spPr>
          <a:xfrm>
            <a:off x="1828800" y="228601"/>
            <a:ext cx="5181600" cy="5638799"/>
          </a:xfrm>
          <a:prstGeom prst="rect">
            <a:avLst/>
          </a:prstGeom>
        </p:spPr>
      </p:pic>
      <p:sp>
        <p:nvSpPr>
          <p:cNvPr id="3" name="Rectangle 2"/>
          <p:cNvSpPr/>
          <p:nvPr/>
        </p:nvSpPr>
        <p:spPr>
          <a:xfrm>
            <a:off x="228600" y="6019800"/>
            <a:ext cx="8496300" cy="523220"/>
          </a:xfrm>
          <a:prstGeom prst="rect">
            <a:avLst/>
          </a:prstGeom>
        </p:spPr>
        <p:txBody>
          <a:bodyPr wrap="square">
            <a:spAutoFit/>
          </a:bodyPr>
          <a:lstStyle/>
          <a:p>
            <a:pPr algn="ctr"/>
            <a:r>
              <a:rPr lang="sr-Cyrl-RS" sz="1400" dirty="0">
                <a:solidFill>
                  <a:schemeClr val="tx2"/>
                </a:solidFill>
              </a:rPr>
              <a:t>Слика </a:t>
            </a:r>
            <a:r>
              <a:rPr lang="en-US" sz="1400" dirty="0">
                <a:solidFill>
                  <a:schemeClr val="tx2"/>
                </a:solidFill>
              </a:rPr>
              <a:t>3</a:t>
            </a:r>
            <a:r>
              <a:rPr lang="sr-Cyrl-RS" sz="1400" dirty="0">
                <a:solidFill>
                  <a:schemeClr val="tx2"/>
                </a:solidFill>
              </a:rPr>
              <a:t>4. Графички приказ утицаја коришћених модела чаша на испољавање сензорних карактеристика узорка Прокупац вина у факторској равни на основу </a:t>
            </a:r>
            <a:r>
              <a:rPr lang="en-US" sz="1400" dirty="0">
                <a:solidFill>
                  <a:schemeClr val="tx2"/>
                </a:solidFill>
              </a:rPr>
              <a:t>PCA</a:t>
            </a:r>
            <a:r>
              <a:rPr lang="sr-Cyrl-RS" sz="1400" dirty="0">
                <a:solidFill>
                  <a:schemeClr val="tx2"/>
                </a:solidFill>
              </a:rPr>
              <a:t> анализе</a:t>
            </a:r>
            <a:endParaRPr lang="en-US" sz="1400" b="1" dirty="0">
              <a:solidFill>
                <a:schemeClr val="tx2"/>
              </a:solidFill>
            </a:endParaRPr>
          </a:p>
        </p:txBody>
      </p:sp>
    </p:spTree>
    <p:extLst>
      <p:ext uri="{BB962C8B-B14F-4D97-AF65-F5344CB8AC3E}">
        <p14:creationId xmlns:p14="http://schemas.microsoft.com/office/powerpoint/2010/main" val="18692577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792" y="228600"/>
            <a:ext cx="8686800" cy="6001643"/>
          </a:xfrm>
          <a:prstGeom prst="rect">
            <a:avLst/>
          </a:prstGeom>
        </p:spPr>
        <p:txBody>
          <a:bodyPr wrap="square">
            <a:spAutoFit/>
          </a:bodyPr>
          <a:lstStyle/>
          <a:p>
            <a:pPr marL="285750" indent="-285750">
              <a:buFont typeface="Wingdings" pitchFamily="2" charset="2"/>
              <a:buChar char="Ø"/>
            </a:pPr>
            <a:r>
              <a:rPr lang="sr-Cyrl-RS" sz="1600" dirty="0">
                <a:solidFill>
                  <a:schemeClr val="tx2"/>
                </a:solidFill>
              </a:rPr>
              <a:t>На свим сликама јасно се види раздвајање различитих модела чаша на основу олфакторних и густативних опажаја. </a:t>
            </a:r>
            <a:endParaRPr lang="sr-Cyrl-RS" sz="1600" dirty="0" smtClean="0">
              <a:solidFill>
                <a:schemeClr val="tx2"/>
              </a:solidFill>
            </a:endParaRPr>
          </a:p>
          <a:p>
            <a:pPr marL="285750" indent="-285750">
              <a:buFont typeface="Wingdings" pitchFamily="2" charset="2"/>
              <a:buChar char="Ø"/>
            </a:pPr>
            <a:r>
              <a:rPr lang="sr-Cyrl-RS" sz="1600" dirty="0" smtClean="0">
                <a:solidFill>
                  <a:schemeClr val="tx2"/>
                </a:solidFill>
              </a:rPr>
              <a:t>Стандардна </a:t>
            </a:r>
            <a:r>
              <a:rPr lang="sr-Cyrl-RS" sz="1600" dirty="0">
                <a:solidFill>
                  <a:schemeClr val="tx2"/>
                </a:solidFill>
              </a:rPr>
              <a:t>чаша посебно истиче ароме барика, медно карамелне, и орашасте мирисне тонове, интензивира зачинске и вегетативне ароме. </a:t>
            </a:r>
            <a:endParaRPr lang="sr-Cyrl-RS" sz="1600" dirty="0" smtClean="0">
              <a:solidFill>
                <a:schemeClr val="tx2"/>
              </a:solidFill>
            </a:endParaRPr>
          </a:p>
          <a:p>
            <a:pPr marL="285750" indent="-285750">
              <a:buFont typeface="Wingdings" pitchFamily="2" charset="2"/>
              <a:buChar char="Ø"/>
            </a:pPr>
            <a:r>
              <a:rPr lang="sr-Cyrl-RS" sz="1600" dirty="0" smtClean="0">
                <a:solidFill>
                  <a:schemeClr val="tx2"/>
                </a:solidFill>
              </a:rPr>
              <a:t>Са </a:t>
            </a:r>
            <a:r>
              <a:rPr lang="sr-Cyrl-RS" sz="1600" dirty="0">
                <a:solidFill>
                  <a:schemeClr val="tx2"/>
                </a:solidFill>
              </a:rPr>
              <a:t>друге стране сва три модела RIEDEL Performance истичу и боље наглашавају сортност, воћне мирисне тонове, комплексност и интензитет ароме и укуса, а издвајају се и по бољим средњим оценама хармоничности, пуноће, као и оценама општег утиска укуса и </a:t>
            </a:r>
            <a:r>
              <a:rPr lang="sr-Cyrl-RS" sz="1600" dirty="0" smtClean="0">
                <a:solidFill>
                  <a:schemeClr val="tx2"/>
                </a:solidFill>
              </a:rPr>
              <a:t>мириса.</a:t>
            </a:r>
          </a:p>
          <a:p>
            <a:pPr marL="285750" indent="-285750">
              <a:buFont typeface="Wingdings" pitchFamily="2" charset="2"/>
              <a:buChar char="Ø"/>
            </a:pPr>
            <a:r>
              <a:rPr lang="sr-Cyrl-RS" sz="1600" dirty="0" smtClean="0">
                <a:solidFill>
                  <a:schemeClr val="tx2"/>
                </a:solidFill>
              </a:rPr>
              <a:t>Густативни </a:t>
            </a:r>
            <a:r>
              <a:rPr lang="sr-Cyrl-RS" sz="1600" dirty="0">
                <a:solidFill>
                  <a:schemeClr val="tx2"/>
                </a:solidFill>
              </a:rPr>
              <a:t>опажаји киселости, танина и горчине смањеног су интензитета у односу на интензитет опажен код стандардне чаше за дегустацију. </a:t>
            </a:r>
            <a:endParaRPr lang="sr-Cyrl-RS" sz="1600" dirty="0" smtClean="0">
              <a:solidFill>
                <a:schemeClr val="tx2"/>
              </a:solidFill>
            </a:endParaRPr>
          </a:p>
          <a:p>
            <a:pPr marL="285750" indent="-285750">
              <a:buFont typeface="Wingdings" pitchFamily="2" charset="2"/>
              <a:buChar char="Ø"/>
            </a:pPr>
            <a:r>
              <a:rPr lang="sr-Cyrl-RS" sz="1600" dirty="0" smtClean="0">
                <a:solidFill>
                  <a:schemeClr val="tx2"/>
                </a:solidFill>
              </a:rPr>
              <a:t>Чаша </a:t>
            </a:r>
            <a:r>
              <a:rPr lang="sr-Cyrl-RS" sz="1600" dirty="0">
                <a:solidFill>
                  <a:schemeClr val="tx2"/>
                </a:solidFill>
              </a:rPr>
              <a:t>RIEDEL Performance Cabernet углавном наглашава мирисне ноте сувог воћа, џемасте и цветне ароме, док су ноте коштичавог и бобичастог воћа биле израженије при дегустацији из RIEDEL Performance Shiraz чаше. </a:t>
            </a:r>
            <a:endParaRPr lang="sr-Cyrl-RS" sz="1600" dirty="0" smtClean="0">
              <a:solidFill>
                <a:schemeClr val="tx2"/>
              </a:solidFill>
            </a:endParaRPr>
          </a:p>
          <a:p>
            <a:pPr marL="285750" indent="-285750">
              <a:buFont typeface="Wingdings" pitchFamily="2" charset="2"/>
              <a:buChar char="Ø"/>
            </a:pPr>
            <a:r>
              <a:rPr lang="sr-Cyrl-RS" sz="1600" dirty="0" smtClean="0">
                <a:solidFill>
                  <a:schemeClr val="tx2"/>
                </a:solidFill>
              </a:rPr>
              <a:t>Иако </a:t>
            </a:r>
            <a:r>
              <a:rPr lang="sr-Cyrl-RS" sz="1600" dirty="0">
                <a:solidFill>
                  <a:schemeClr val="tx2"/>
                </a:solidFill>
              </a:rPr>
              <a:t>су код чаше RIEDEL Performance Pinot Noir, зависно од узорка, доминирале ароме коштичавог, бобичастог или орашастог воћа ова чаша је наглашавала сортност, комплексност, постојаност, хармоничност, баланс, док је киселост била ублажена. </a:t>
            </a:r>
            <a:endParaRPr lang="sr-Cyrl-RS" sz="1600" dirty="0" smtClean="0">
              <a:solidFill>
                <a:schemeClr val="tx2"/>
              </a:solidFill>
            </a:endParaRPr>
          </a:p>
          <a:p>
            <a:pPr marL="285750" indent="-285750">
              <a:buFont typeface="Wingdings" pitchFamily="2" charset="2"/>
              <a:buChar char="Ø"/>
            </a:pPr>
            <a:r>
              <a:rPr lang="sr-Cyrl-RS" sz="1600" dirty="0" smtClean="0">
                <a:solidFill>
                  <a:schemeClr val="tx2"/>
                </a:solidFill>
              </a:rPr>
              <a:t>За </a:t>
            </a:r>
            <a:r>
              <a:rPr lang="sr-Cyrl-RS" sz="1600" dirty="0">
                <a:solidFill>
                  <a:schemeClr val="tx2"/>
                </a:solidFill>
              </a:rPr>
              <a:t>већину анализираних узорака Прокупац вина код ове чаше забележене су најбоље средње оцене општег утиска укуса и ароме. </a:t>
            </a:r>
            <a:endParaRPr lang="sr-Cyrl-RS" sz="1600" b="1" dirty="0">
              <a:solidFill>
                <a:schemeClr val="tx2"/>
              </a:solidFill>
            </a:endParaRPr>
          </a:p>
          <a:p>
            <a:pPr marL="285750" indent="-285750">
              <a:buFont typeface="Wingdings" pitchFamily="2" charset="2"/>
              <a:buChar char="Ø"/>
            </a:pPr>
            <a:r>
              <a:rPr lang="sr-Cyrl-RS" sz="1600" dirty="0" smtClean="0">
                <a:solidFill>
                  <a:schemeClr val="tx2"/>
                </a:solidFill>
              </a:rPr>
              <a:t>Иако </a:t>
            </a:r>
            <a:r>
              <a:rPr lang="sr-Cyrl-RS" sz="1600" dirty="0">
                <a:solidFill>
                  <a:schemeClr val="tx2"/>
                </a:solidFill>
              </a:rPr>
              <a:t>се може рећи да су генерално чаше серије RIEDEL Performance наглашавале пожељне ароме, а минимизирале она мање пожељне код Прокупац вина, мора се нагласити да је ипак у већини случаја тај утицај био суптилан и на нивоу половине оцене (0,5).  </a:t>
            </a:r>
            <a:endParaRPr lang="en-US" sz="1600" b="1" dirty="0">
              <a:solidFill>
                <a:schemeClr val="tx2"/>
              </a:solidFill>
            </a:endParaRPr>
          </a:p>
          <a:p>
            <a:r>
              <a:rPr lang="sr-Cyrl-RS" sz="1600" dirty="0">
                <a:solidFill>
                  <a:schemeClr val="tx2"/>
                </a:solidFill>
              </a:rPr>
              <a:t> </a:t>
            </a:r>
            <a:endParaRPr lang="en-US" sz="1600" b="1" dirty="0">
              <a:solidFill>
                <a:schemeClr val="tx2"/>
              </a:solidFill>
            </a:endParaRPr>
          </a:p>
          <a:p>
            <a:r>
              <a:rPr lang="sr-Cyrl-RS" sz="1600" dirty="0">
                <a:solidFill>
                  <a:schemeClr val="tx2"/>
                </a:solidFill>
              </a:rPr>
              <a:t>На основу свих изложених резултата, а са циљем да се одабере модел чаше који највише одговара конзумацији Прокупац вина и погодује испољавању сензорних карактеристика ових вина, препоручује се модел чаше </a:t>
            </a:r>
            <a:r>
              <a:rPr lang="sr-Cyrl-RS" sz="1600" b="1" dirty="0">
                <a:solidFill>
                  <a:schemeClr val="tx2"/>
                </a:solidFill>
              </a:rPr>
              <a:t>RIEDEL Performance Pinot Noir</a:t>
            </a:r>
            <a:r>
              <a:rPr lang="sr-Cyrl-RS" sz="1600" dirty="0">
                <a:solidFill>
                  <a:schemeClr val="tx2"/>
                </a:solidFill>
              </a:rPr>
              <a:t>. </a:t>
            </a:r>
            <a:endParaRPr lang="en-US" sz="1600" b="1" dirty="0">
              <a:solidFill>
                <a:schemeClr val="tx2"/>
              </a:solidFill>
            </a:endParaRPr>
          </a:p>
        </p:txBody>
      </p:sp>
    </p:spTree>
    <p:extLst>
      <p:ext uri="{BB962C8B-B14F-4D97-AF65-F5344CB8AC3E}">
        <p14:creationId xmlns:p14="http://schemas.microsoft.com/office/powerpoint/2010/main" val="16979249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6432530"/>
          </a:xfrm>
          <a:prstGeom prst="rect">
            <a:avLst/>
          </a:prstGeom>
        </p:spPr>
        <p:txBody>
          <a:bodyPr wrap="square">
            <a:spAutoFit/>
          </a:bodyPr>
          <a:lstStyle/>
          <a:p>
            <a:pPr algn="ctr"/>
            <a:r>
              <a:rPr lang="sr-Cyrl-RS" sz="2000" b="1" dirty="0">
                <a:solidFill>
                  <a:schemeClr val="tx2"/>
                </a:solidFill>
              </a:rPr>
              <a:t>ЗАКЉУЧАК</a:t>
            </a:r>
            <a:endParaRPr lang="en-US" sz="2000" b="1" dirty="0">
              <a:solidFill>
                <a:schemeClr val="tx2"/>
              </a:solidFill>
            </a:endParaRPr>
          </a:p>
          <a:p>
            <a:pPr algn="just"/>
            <a:r>
              <a:rPr lang="sr-Cyrl-RS" sz="1400" b="1" dirty="0">
                <a:solidFill>
                  <a:schemeClr val="tx2"/>
                </a:solidFill>
              </a:rPr>
              <a:t> </a:t>
            </a:r>
            <a:endParaRPr lang="en-US" sz="1400" b="1" dirty="0">
              <a:solidFill>
                <a:schemeClr val="tx2"/>
              </a:solidFill>
            </a:endParaRPr>
          </a:p>
          <a:p>
            <a:pPr algn="just"/>
            <a:r>
              <a:rPr lang="sr-Cyrl-RS" sz="1400" b="1" dirty="0">
                <a:solidFill>
                  <a:schemeClr val="tx2"/>
                </a:solidFill>
              </a:rPr>
              <a:t>Сем дефинисања модела чаше најпогодније за дегустацију вина Прокупац, што је иницијално био циљ ове студије, представљени резултати дају допринос упознавању и популаризацији Прокупца као наше најпознатије аутохтоне сорте грожђа, кроз дефинисање олфакторног и густативног сензорног профила вина. </a:t>
            </a:r>
            <a:endParaRPr lang="en-US" sz="1400" b="1" dirty="0">
              <a:solidFill>
                <a:schemeClr val="tx2"/>
              </a:solidFill>
            </a:endParaRPr>
          </a:p>
          <a:p>
            <a:pPr algn="just"/>
            <a:r>
              <a:rPr lang="sr-Cyrl-RS" sz="1400" b="1" dirty="0">
                <a:solidFill>
                  <a:schemeClr val="tx2"/>
                </a:solidFill>
              </a:rPr>
              <a:t>На основу узорка од тридесет комерцијалних Прокупац вина, може се закључити да се вина Прокупац карактеришу средње интензивном црвеном бојом, израженим воћним мирисом са доминантним нотама коштичавог, бобичастог и сувог воћа уз </a:t>
            </a:r>
            <a:r>
              <a:rPr lang="sr-Cyrl-RS" sz="1400" b="1" dirty="0" smtClean="0">
                <a:solidFill>
                  <a:schemeClr val="tx2"/>
                </a:solidFill>
              </a:rPr>
              <a:t>примесе </a:t>
            </a:r>
            <a:r>
              <a:rPr lang="sr-Cyrl-RS" sz="1400" b="1" dirty="0">
                <a:solidFill>
                  <a:schemeClr val="tx2"/>
                </a:solidFill>
              </a:rPr>
              <a:t>џема, орашастих плодова и цветних арома у зависности од виноградарског рејона у којем се узгаја грожђе, начина производње, услова чувања и сазревања вина. Испитивани узорци се карактеришу оптималним садржајем киселина, без или са слабо израженом горчином на укусу и средњег тела. Уочено је благо груписање анализираних узорака Прокупац вина према сензорним карактеристикама у зависности од виноградарских рејона у којима се узгаја грожђе, али је за јасно диференцирање карактеристика у </a:t>
            </a:r>
            <a:r>
              <a:rPr lang="sr-Cyrl-RS" sz="1400" b="1" dirty="0" smtClean="0">
                <a:solidFill>
                  <a:schemeClr val="tx2"/>
                </a:solidFill>
              </a:rPr>
              <a:t>зависности </a:t>
            </a:r>
            <a:r>
              <a:rPr lang="sr-Cyrl-RS" sz="1400" b="1" dirty="0">
                <a:solidFill>
                  <a:schemeClr val="tx2"/>
                </a:solidFill>
              </a:rPr>
              <a:t>од виноградарских рејона неопходна подробнија анализа. Сензорна анализа такође указује на значај поступака производње и услова чувања вина на формирање олфакторних и густативних карактеристика Прокупац вина. </a:t>
            </a:r>
            <a:endParaRPr lang="en-US" sz="1400" b="1" dirty="0">
              <a:solidFill>
                <a:schemeClr val="tx2"/>
              </a:solidFill>
            </a:endParaRPr>
          </a:p>
          <a:p>
            <a:pPr algn="just"/>
            <a:r>
              <a:rPr lang="sr-Cyrl-RS" sz="1400" dirty="0">
                <a:solidFill>
                  <a:schemeClr val="tx2"/>
                </a:solidFill>
              </a:rPr>
              <a:t>Код већине узорака може се уочити позитиван утицај чаша из серије RIEDEL Performance на сортност, комплексност и интензитет мириса, као и на сортност, постојаност, комплексност, пуноћу и хармоничност укуса. Ови модели чаша наглашавају воћне, џемасте и цветне ароме Прокупац вина, док је интензитет медно карамелних, вегетативних, зачинских и барик арома интензивнији при дегустацији из стандардне чаше. По питању густативних опажаја (укуса) који су у позитивној корелацији са квалитетом и општом прихватљивошћу вина, код свих анализираних узорака коришћење чаша из серије RIEDEL Performance довело је до значајног побољшања, док је уочено смањење средњих оцена густативних опажаја који имају негативан утицај на квалитет и прихватљивост вина (горчина, астригеност, танини и киселост). </a:t>
            </a:r>
            <a:endParaRPr lang="en-US" sz="1400" b="1" dirty="0">
              <a:solidFill>
                <a:schemeClr val="tx2"/>
              </a:solidFill>
            </a:endParaRPr>
          </a:p>
          <a:p>
            <a:pPr algn="just"/>
            <a:r>
              <a:rPr lang="sr-Cyrl-RS" sz="1400" b="1" dirty="0">
                <a:solidFill>
                  <a:schemeClr val="tx2"/>
                </a:solidFill>
              </a:rPr>
              <a:t>На основу сета истовремених упоредних сензорних анализа Прокупац вина на четири различита модела чаша (стандардана чаша по </a:t>
            </a:r>
            <a:r>
              <a:rPr lang="sr-Latn-RS" sz="1400" b="1" dirty="0">
                <a:solidFill>
                  <a:schemeClr val="tx2"/>
                </a:solidFill>
              </a:rPr>
              <a:t>ISO</a:t>
            </a:r>
            <a:r>
              <a:rPr lang="sr-Cyrl-RS" sz="1400" b="1" dirty="0">
                <a:solidFill>
                  <a:schemeClr val="tx2"/>
                </a:solidFill>
              </a:rPr>
              <a:t> стандарду и три чаше из серије RIEDEL Performance - Cabernet, Shiraz, Pinot Noir) као модел чаше која истиче сортност Прокупац вина, наглашавала комплексност, постојаност, хармоничност, баланс уз истовремено интензивирање воћних арома и ублажавање киселости одабран је модел чаше RIEDEL Performance Pinot Noir.</a:t>
            </a:r>
            <a:endParaRPr lang="en-US" sz="1400" b="1" dirty="0">
              <a:solidFill>
                <a:schemeClr val="tx2"/>
              </a:solidFill>
            </a:endParaRPr>
          </a:p>
        </p:txBody>
      </p:sp>
    </p:spTree>
    <p:extLst>
      <p:ext uri="{BB962C8B-B14F-4D97-AF65-F5344CB8AC3E}">
        <p14:creationId xmlns:p14="http://schemas.microsoft.com/office/powerpoint/2010/main" val="39497876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416" y="609600"/>
            <a:ext cx="8534400" cy="4924425"/>
          </a:xfrm>
          <a:prstGeom prst="rect">
            <a:avLst/>
          </a:prstGeom>
        </p:spPr>
        <p:txBody>
          <a:bodyPr wrap="square">
            <a:spAutoFit/>
          </a:bodyPr>
          <a:lstStyle/>
          <a:p>
            <a:pPr algn="ctr"/>
            <a:r>
              <a:rPr lang="sr-Latn-CS" sz="2000" b="1" dirty="0" smtClean="0">
                <a:solidFill>
                  <a:schemeClr val="tx2"/>
                </a:solidFill>
              </a:rPr>
              <a:t>„</a:t>
            </a:r>
            <a:r>
              <a:rPr lang="ru-RU" sz="2000" b="1" dirty="0">
                <a:solidFill>
                  <a:schemeClr val="tx2"/>
                </a:solidFill>
              </a:rPr>
              <a:t>Када човек дегустира црно вино прокупац или ружицу и о квалитету мало дубље размисли, наћи ће у овом вину нечега заједничког са самим народом, такорећи лик српског народа са свим његовим добрим особинама. Некада је прокупац обухватао више од 70% винограда Србије, као што је и српски сељак у време када су виногради подизани на бази прокупца, сачињавао више од 70% становништва Србије. Зашто се српски виноградар одлучио баш за прокупац? Вероватно због његове отпорности и жилавости према мразевима, болестима и због његове родности. Квалитет прокупца варира према виногорјима, али у суштини он је свуда добар. То је случај и са српским сељацима, његовим произвођачима. Народне ношње нису свуда исте, нису сви исте нарави, постоје разлике у карактерним особинама, али варијације су мале и основне особине су исте: отпорност, жилавост и оданост према земљи“</a:t>
            </a:r>
          </a:p>
          <a:p>
            <a:pPr algn="ctr"/>
            <a:endParaRPr lang="ru-RU" sz="2000" b="1" dirty="0">
              <a:solidFill>
                <a:schemeClr val="tx2"/>
              </a:solidFill>
            </a:endParaRPr>
          </a:p>
          <a:p>
            <a:pPr algn="ctr"/>
            <a:r>
              <a:rPr lang="ru-RU" sz="1400" b="1" dirty="0">
                <a:solidFill>
                  <a:schemeClr val="tx2"/>
                </a:solidFill>
              </a:rPr>
              <a:t>Др Ђорђе Г. Раденковић 1962.година (ВИНО - савремени проблеми винарства у свету и код нас)</a:t>
            </a:r>
          </a:p>
          <a:p>
            <a:pPr algn="ctr"/>
            <a:endParaRPr lang="ru-RU" sz="2000" b="1" dirty="0">
              <a:solidFill>
                <a:schemeClr val="tx2"/>
              </a:solidFill>
            </a:endParaRPr>
          </a:p>
        </p:txBody>
      </p:sp>
      <p:sp>
        <p:nvSpPr>
          <p:cNvPr id="3" name="Rectangle 2"/>
          <p:cNvSpPr/>
          <p:nvPr/>
        </p:nvSpPr>
        <p:spPr>
          <a:xfrm>
            <a:off x="1981200" y="5487842"/>
            <a:ext cx="5501640" cy="1107996"/>
          </a:xfrm>
          <a:prstGeom prst="rect">
            <a:avLst/>
          </a:prstGeom>
        </p:spPr>
        <p:txBody>
          <a:bodyPr wrap="square">
            <a:spAutoFit/>
          </a:bodyPr>
          <a:lstStyle/>
          <a:p>
            <a:pPr algn="ctr">
              <a:buFont typeface="Wingdings" pitchFamily="2" charset="2"/>
              <a:buNone/>
            </a:pPr>
            <a:r>
              <a:rPr lang="sr-Cyrl-RS" sz="6600" b="1" dirty="0" smtClean="0">
                <a:solidFill>
                  <a:schemeClr val="tx2"/>
                </a:solidFill>
              </a:rPr>
              <a:t>ЖИВЕЛИ!</a:t>
            </a:r>
            <a:endParaRPr lang="sr-Latn-CS" sz="6600" b="1" dirty="0">
              <a:solidFill>
                <a:schemeClr val="tx2"/>
              </a:solidFill>
            </a:endParaRPr>
          </a:p>
        </p:txBody>
      </p:sp>
    </p:spTree>
    <p:extLst>
      <p:ext uri="{BB962C8B-B14F-4D97-AF65-F5344CB8AC3E}">
        <p14:creationId xmlns:p14="http://schemas.microsoft.com/office/powerpoint/2010/main" val="1146272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47800"/>
            <a:ext cx="8534400" cy="4876800"/>
          </a:xfrm>
        </p:spPr>
        <p:txBody>
          <a:bodyPr>
            <a:normAutofit/>
          </a:bodyPr>
          <a:lstStyle/>
          <a:p>
            <a:pPr marL="0" indent="0">
              <a:buNone/>
            </a:pPr>
            <a:r>
              <a:rPr lang="ru-RU" sz="2000" b="1" u="sng" dirty="0">
                <a:solidFill>
                  <a:schemeClr val="tx1"/>
                </a:solidFill>
              </a:rPr>
              <a:t>Порекло </a:t>
            </a:r>
            <a:endParaRPr lang="ru-RU" sz="2000" b="1" u="sng" dirty="0" smtClean="0">
              <a:solidFill>
                <a:schemeClr val="tx1"/>
              </a:solidFill>
            </a:endParaRPr>
          </a:p>
          <a:p>
            <a:pPr marL="0" indent="0">
              <a:buNone/>
            </a:pPr>
            <a:endParaRPr lang="ru-RU" sz="2000" u="sng" dirty="0">
              <a:solidFill>
                <a:schemeClr val="tx1"/>
              </a:solidFill>
            </a:endParaRPr>
          </a:p>
          <a:p>
            <a:r>
              <a:rPr lang="ru-RU" sz="2000" dirty="0">
                <a:solidFill>
                  <a:schemeClr val="tx1"/>
                </a:solidFill>
              </a:rPr>
              <a:t>Најпознатија и најраспрострањенија аутохтона сорта </a:t>
            </a:r>
            <a:r>
              <a:rPr lang="ru-RU" sz="2000" dirty="0" smtClean="0">
                <a:solidFill>
                  <a:schemeClr val="tx1"/>
                </a:solidFill>
              </a:rPr>
              <a:t>Србије.</a:t>
            </a:r>
          </a:p>
          <a:p>
            <a:endParaRPr lang="ru-RU" sz="2000" dirty="0" smtClean="0">
              <a:solidFill>
                <a:schemeClr val="tx1"/>
              </a:solidFill>
            </a:endParaRPr>
          </a:p>
          <a:p>
            <a:r>
              <a:rPr lang="ru-RU" sz="2000" dirty="0" smtClean="0">
                <a:solidFill>
                  <a:schemeClr val="tx1"/>
                </a:solidFill>
              </a:rPr>
              <a:t>У овим крајевима се гаји од давнина а први писани траг о Прокупцу се јавља у 12 веку.</a:t>
            </a:r>
          </a:p>
          <a:p>
            <a:endParaRPr lang="ru-RU" sz="2000" dirty="0" smtClean="0">
              <a:solidFill>
                <a:schemeClr val="tx1"/>
              </a:solidFill>
            </a:endParaRPr>
          </a:p>
          <a:p>
            <a:r>
              <a:rPr lang="ru-RU" sz="2000" dirty="0" smtClean="0">
                <a:solidFill>
                  <a:schemeClr val="tx1"/>
                </a:solidFill>
              </a:rPr>
              <a:t>Претпоставља се да се највише ширио у околини данашњег Прокупља (Топлички рејон) и Жупи Александровачкој (Рејон Три Мораве).</a:t>
            </a:r>
          </a:p>
          <a:p>
            <a:endParaRPr lang="ru-RU" sz="2000" dirty="0" smtClean="0">
              <a:solidFill>
                <a:schemeClr val="tx1"/>
              </a:solidFill>
            </a:endParaRPr>
          </a:p>
          <a:p>
            <a:r>
              <a:rPr lang="ru-RU" sz="2000" dirty="0" smtClean="0">
                <a:solidFill>
                  <a:schemeClr val="tx1"/>
                </a:solidFill>
              </a:rPr>
              <a:t>Повеља књегиње Милице из 1395.године о поклону винограда  манастиру Св.Пантелејмона на Светој Гори („Ва граде, свјатога Прокопија”).</a:t>
            </a:r>
          </a:p>
          <a:p>
            <a:pPr marL="0" indent="0">
              <a:buNone/>
            </a:pPr>
            <a:endParaRPr lang="en-US" dirty="0">
              <a:solidFill>
                <a:schemeClr val="tx1"/>
              </a:solidFill>
            </a:endParaRPr>
          </a:p>
        </p:txBody>
      </p:sp>
      <p:sp>
        <p:nvSpPr>
          <p:cNvPr id="4" name="Rectangle 2"/>
          <p:cNvSpPr>
            <a:spLocks noGrp="1" noRot="1" noChangeArrowheads="1"/>
          </p:cNvSpPr>
          <p:nvPr>
            <p:ph type="title"/>
          </p:nvPr>
        </p:nvSpPr>
        <p:spPr/>
        <p:txBody>
          <a:bodyPr>
            <a:normAutofit/>
          </a:bodyPr>
          <a:lstStyle/>
          <a:p>
            <a:pPr eaLnBrk="1" hangingPunct="1">
              <a:defRPr/>
            </a:pPr>
            <a:r>
              <a:rPr lang="sr-Cyrl-RS" sz="3600" b="1" i="1" dirty="0" smtClean="0">
                <a:solidFill>
                  <a:schemeClr val="bg1"/>
                </a:solidFill>
              </a:rPr>
              <a:t>ПРОКУПАЦ – КАРАКТЕРИСТИКЕ СОРТЕ</a:t>
            </a:r>
            <a:endParaRPr lang="en-US" sz="3600" b="1" i="1" dirty="0" smtClean="0">
              <a:solidFill>
                <a:schemeClr val="bg1"/>
              </a:solidFill>
            </a:endParaRPr>
          </a:p>
        </p:txBody>
      </p:sp>
    </p:spTree>
    <p:extLst>
      <p:ext uri="{BB962C8B-B14F-4D97-AF65-F5344CB8AC3E}">
        <p14:creationId xmlns:p14="http://schemas.microsoft.com/office/powerpoint/2010/main" val="3144816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381999" cy="4678363"/>
          </a:xfrm>
        </p:spPr>
        <p:txBody>
          <a:bodyPr/>
          <a:lstStyle/>
          <a:p>
            <a:r>
              <a:rPr lang="ru-RU" dirty="0"/>
              <a:t>Прокупац је седамдесетих година прошлог века обухватао 70% винограда Србије. </a:t>
            </a:r>
            <a:endParaRPr lang="ru-RU" dirty="0" smtClean="0"/>
          </a:p>
          <a:p>
            <a:endParaRPr lang="ru-RU" dirty="0"/>
          </a:p>
          <a:p>
            <a:pPr algn="just"/>
            <a:r>
              <a:rPr lang="ru-RU" dirty="0"/>
              <a:t>Као веома стара сорта, једна од најстаријих аутохтоних на Балкану, позната је још под називима Рскавац, Каменичарка, Никодимка, Црнка, Нишевка, Прокупка и Зарчин</a:t>
            </a:r>
            <a:r>
              <a:rPr lang="ru-RU" dirty="0" smtClean="0"/>
              <a:t>.</a:t>
            </a:r>
          </a:p>
          <a:p>
            <a:endParaRPr lang="ru-RU" dirty="0"/>
          </a:p>
          <a:p>
            <a:pPr algn="just"/>
            <a:r>
              <a:rPr lang="ru-RU" dirty="0"/>
              <a:t>Највише се гаји у средишњем делу централне Србије, Косову и мало у Војводини. Осим у нашој земљи, на већим површинама гаји се у Македонији и Бугарској.</a:t>
            </a:r>
          </a:p>
          <a:p>
            <a:endParaRPr lang="en-US" dirty="0"/>
          </a:p>
        </p:txBody>
      </p:sp>
      <p:sp>
        <p:nvSpPr>
          <p:cNvPr id="3" name="Title 2"/>
          <p:cNvSpPr>
            <a:spLocks noGrp="1"/>
          </p:cNvSpPr>
          <p:nvPr>
            <p:ph type="title"/>
          </p:nvPr>
        </p:nvSpPr>
        <p:spPr/>
        <p:txBody>
          <a:bodyPr>
            <a:normAutofit/>
          </a:bodyPr>
          <a:lstStyle/>
          <a:p>
            <a:r>
              <a:rPr lang="sr-Cyrl-RS" sz="3600" b="1" dirty="0" smtClean="0">
                <a:solidFill>
                  <a:schemeClr val="bg1"/>
                </a:solidFill>
              </a:rPr>
              <a:t>РАСПРОСТРАЊЕНОСТ</a:t>
            </a:r>
            <a:endParaRPr lang="en-US" sz="3600" dirty="0">
              <a:solidFill>
                <a:schemeClr val="bg1"/>
              </a:solidFill>
            </a:endParaRPr>
          </a:p>
        </p:txBody>
      </p:sp>
    </p:spTree>
    <p:extLst>
      <p:ext uri="{BB962C8B-B14F-4D97-AF65-F5344CB8AC3E}">
        <p14:creationId xmlns:p14="http://schemas.microsoft.com/office/powerpoint/2010/main" val="789831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381999" cy="4953000"/>
          </a:xfrm>
        </p:spPr>
        <p:txBody>
          <a:bodyPr>
            <a:normAutofit/>
          </a:bodyPr>
          <a:lstStyle/>
          <a:p>
            <a:r>
              <a:rPr lang="ru-RU" sz="1800" dirty="0"/>
              <a:t>Вегетативна снага чокота је веома изражена - развија веома бујан чокот са усправним ластарима.</a:t>
            </a:r>
          </a:p>
          <a:p>
            <a:r>
              <a:rPr lang="ru-RU" sz="1800" dirty="0"/>
              <a:t>Врх младог ластара – црвенкасто зелене боје, јако маљав.</a:t>
            </a:r>
          </a:p>
          <a:p>
            <a:r>
              <a:rPr lang="ru-RU" sz="1800" dirty="0"/>
              <a:t>Зрео ластар – је средње дебљине или дебео, са кратким или средње дугачким интернодијама љубичасте боје. Боја коре ластара је црвенкаста.</a:t>
            </a:r>
          </a:p>
          <a:p>
            <a:r>
              <a:rPr lang="ru-RU" sz="1800" dirty="0"/>
              <a:t>Одрасли лист – средње величине или велики, цео или троделан. Петељкин синус је облика слова </a:t>
            </a:r>
            <a:r>
              <a:rPr lang="ru-RU" sz="1800" dirty="0" smtClean="0"/>
              <a:t>„</a:t>
            </a:r>
            <a:r>
              <a:rPr lang="en-US" sz="1800" dirty="0" smtClean="0"/>
              <a:t>V</a:t>
            </a:r>
            <a:r>
              <a:rPr lang="ru-RU" sz="1800" dirty="0" smtClean="0"/>
              <a:t>“. </a:t>
            </a:r>
            <a:r>
              <a:rPr lang="ru-RU" sz="1800" dirty="0"/>
              <a:t>Лице листа је глатко, голо а наличје маљаво. </a:t>
            </a:r>
            <a:endParaRPr lang="ru-RU" sz="1800" dirty="0" smtClean="0"/>
          </a:p>
          <a:p>
            <a:r>
              <a:rPr lang="ru-RU" sz="1800" dirty="0"/>
              <a:t>Цвет – морфолошки и функционално хермафродитан.</a:t>
            </a:r>
          </a:p>
          <a:p>
            <a:r>
              <a:rPr lang="ru-RU" sz="1800" dirty="0"/>
              <a:t>Грозд је средње крупан или крупан, цилиндрично-конусног облика и средње збијен. </a:t>
            </a:r>
          </a:p>
          <a:p>
            <a:r>
              <a:rPr lang="ru-RU" sz="1800" dirty="0"/>
              <a:t>Маса грозда значајано варира у зависности од уочених али још увек неиздвојених клонова и износи од 130 до 300 грама (чак и до 500 г). </a:t>
            </a:r>
          </a:p>
          <a:p>
            <a:r>
              <a:rPr lang="ru-RU" sz="1800" dirty="0"/>
              <a:t>Бобица је средње крупна, округла или благо пљосната, с дебелом покожицом тамноплаве боје, обилним пепељком, израженим пупком и бројним тачкицама. </a:t>
            </a:r>
          </a:p>
          <a:p>
            <a:r>
              <a:rPr lang="ru-RU" sz="1800" dirty="0"/>
              <a:t>Грожђани сок је безбојан и неутралног је мириса.</a:t>
            </a:r>
          </a:p>
          <a:p>
            <a:pPr marL="0" indent="0">
              <a:buNone/>
            </a:pPr>
            <a:endParaRPr lang="en-US" sz="1600" dirty="0"/>
          </a:p>
        </p:txBody>
      </p:sp>
      <p:sp>
        <p:nvSpPr>
          <p:cNvPr id="3" name="Title 2"/>
          <p:cNvSpPr>
            <a:spLocks noGrp="1"/>
          </p:cNvSpPr>
          <p:nvPr>
            <p:ph type="title"/>
          </p:nvPr>
        </p:nvSpPr>
        <p:spPr>
          <a:xfrm>
            <a:off x="457200" y="457200"/>
            <a:ext cx="8001000" cy="838200"/>
          </a:xfrm>
        </p:spPr>
        <p:txBody>
          <a:bodyPr>
            <a:normAutofit/>
          </a:bodyPr>
          <a:lstStyle/>
          <a:p>
            <a:r>
              <a:rPr lang="sr-Cyrl-RS" sz="3600" dirty="0" smtClean="0"/>
              <a:t>БОТАНИЧКИ ОПИС</a:t>
            </a:r>
            <a:endParaRPr lang="en-US" sz="3600" dirty="0"/>
          </a:p>
        </p:txBody>
      </p:sp>
    </p:spTree>
    <p:extLst>
      <p:ext uri="{BB962C8B-B14F-4D97-AF65-F5344CB8AC3E}">
        <p14:creationId xmlns:p14="http://schemas.microsoft.com/office/powerpoint/2010/main" val="407327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371600"/>
            <a:ext cx="8381999" cy="5181600"/>
          </a:xfrm>
        </p:spPr>
        <p:txBody>
          <a:bodyPr>
            <a:normAutofit/>
          </a:bodyPr>
          <a:lstStyle/>
          <a:p>
            <a:r>
              <a:rPr lang="ru-RU" sz="1500" dirty="0"/>
              <a:t>Епоха сазревања – грожђе сазрева </a:t>
            </a:r>
            <a:r>
              <a:rPr lang="ru-RU" sz="1500" dirty="0" smtClean="0"/>
              <a:t>између 3. </a:t>
            </a:r>
            <a:r>
              <a:rPr lang="ru-RU" sz="1500" dirty="0"/>
              <a:t>и </a:t>
            </a:r>
            <a:r>
              <a:rPr lang="ru-RU" sz="1500" dirty="0" smtClean="0"/>
              <a:t>4. </a:t>
            </a:r>
            <a:r>
              <a:rPr lang="ru-RU" sz="1500" dirty="0"/>
              <a:t>епохе. Веома позна сорта са дугом</a:t>
            </a:r>
          </a:p>
          <a:p>
            <a:r>
              <a:rPr lang="ru-RU" sz="1500" dirty="0"/>
              <a:t>вегетацијом.</a:t>
            </a:r>
          </a:p>
          <a:p>
            <a:r>
              <a:rPr lang="ru-RU" sz="1500" dirty="0"/>
              <a:t>Оплодња – нормална и редовна..</a:t>
            </a:r>
          </a:p>
          <a:p>
            <a:r>
              <a:rPr lang="ru-RU" sz="1500" dirty="0"/>
              <a:t>Коефициент родности – 1.3 – 1.6.</a:t>
            </a:r>
          </a:p>
          <a:p>
            <a:r>
              <a:rPr lang="ru-RU" sz="1500" dirty="0"/>
              <a:t>Принос грожђа – веома приносна сорта. Приноси грожђа прокупац варирају 8.000 до 20.000 кг/ха.</a:t>
            </a:r>
          </a:p>
          <a:p>
            <a:r>
              <a:rPr lang="ru-RU" sz="1500" dirty="0"/>
              <a:t>Резидба – одговара му кратка резидба. Кондири се орезују на 2 – 3 окаца</a:t>
            </a:r>
            <a:r>
              <a:rPr lang="ru-RU" sz="1500" dirty="0" smtClean="0"/>
              <a:t>.</a:t>
            </a:r>
          </a:p>
          <a:p>
            <a:r>
              <a:rPr lang="ru-RU" sz="1500" dirty="0"/>
              <a:t>Узгојни облици – сви на којима се може применити кратка резидба. У старим виноградима гаји се уз колац или без њега, јер то омогућују чврсти и усправни ластари.</a:t>
            </a:r>
          </a:p>
          <a:p>
            <a:r>
              <a:rPr lang="ru-RU" sz="1500" dirty="0"/>
              <a:t>Сорта је склона испољавању бујности и зато је треба гајити на сувим, пропусним, каменито-шљунковитим, умерено топлим и плодним земљиштима.</a:t>
            </a:r>
          </a:p>
          <a:p>
            <a:r>
              <a:rPr lang="ru-RU" sz="1500" dirty="0"/>
              <a:t>Да би као позна сорта могла добро да сазри, треба је гајити првенствено на јужним и југо-западним експозицијама.</a:t>
            </a:r>
          </a:p>
          <a:p>
            <a:r>
              <a:rPr lang="sr-Cyrl-RS" sz="1500" dirty="0"/>
              <a:t>Средње је отпорна према пепелници </a:t>
            </a:r>
            <a:r>
              <a:rPr lang="sr-Cyrl-RS" sz="1500" dirty="0" smtClean="0"/>
              <a:t>а </a:t>
            </a:r>
            <a:r>
              <a:rPr lang="sr-Cyrl-RS" sz="1500" dirty="0"/>
              <a:t>осетљива на пламењачу. Према сивој плесни има изражену отпорност.</a:t>
            </a:r>
          </a:p>
          <a:p>
            <a:r>
              <a:rPr lang="sr-Cyrl-RS" sz="1500" dirty="0"/>
              <a:t>Средње је отпоран на зимске мразеве – окца измрзавају на температурама од -16 до -18° Ц.</a:t>
            </a:r>
          </a:p>
          <a:p>
            <a:r>
              <a:rPr lang="sr-Cyrl-RS" sz="1500" dirty="0"/>
              <a:t>Од лозних подлога препоручују се: Берландиери </a:t>
            </a:r>
            <a:r>
              <a:rPr lang="en-US" sz="1500" dirty="0"/>
              <a:t>X </a:t>
            </a:r>
            <a:r>
              <a:rPr lang="sr-Cyrl-RS" sz="1500" dirty="0"/>
              <a:t>Рипариа (Кобер 5 ББ, Телеки 8 Б, СО4), Шасла </a:t>
            </a:r>
            <a:r>
              <a:rPr lang="en-US" sz="1500" dirty="0"/>
              <a:t>X </a:t>
            </a:r>
            <a:r>
              <a:rPr lang="sr-Cyrl-RS" sz="1500" dirty="0"/>
              <a:t>Берландиери </a:t>
            </a:r>
            <a:r>
              <a:rPr lang="en-US" sz="1500" dirty="0"/>
              <a:t> </a:t>
            </a:r>
            <a:r>
              <a:rPr lang="sr-Latn-RS" sz="1500" dirty="0"/>
              <a:t>(</a:t>
            </a:r>
            <a:r>
              <a:rPr lang="sr-Cyrl-RS" sz="1500" dirty="0" smtClean="0"/>
              <a:t>41Б</a:t>
            </a:r>
            <a:r>
              <a:rPr lang="sr-Cyrl-RS" sz="1500" dirty="0"/>
              <a:t>, Рупестрис ду Лот и </a:t>
            </a:r>
            <a:r>
              <a:rPr lang="sr-Cyrl-RS" sz="1500" dirty="0" smtClean="0"/>
              <a:t>др</a:t>
            </a:r>
            <a:r>
              <a:rPr lang="sr-Latn-RS" sz="1500" dirty="0" smtClean="0"/>
              <a:t>)</a:t>
            </a:r>
            <a:r>
              <a:rPr lang="sr-Cyrl-RS" sz="1500" dirty="0" smtClean="0"/>
              <a:t>.</a:t>
            </a:r>
            <a:endParaRPr lang="en-US" sz="1500" dirty="0"/>
          </a:p>
        </p:txBody>
      </p:sp>
      <p:sp>
        <p:nvSpPr>
          <p:cNvPr id="3" name="Title 2"/>
          <p:cNvSpPr>
            <a:spLocks noGrp="1"/>
          </p:cNvSpPr>
          <p:nvPr>
            <p:ph type="title"/>
          </p:nvPr>
        </p:nvSpPr>
        <p:spPr>
          <a:xfrm>
            <a:off x="685800" y="457200"/>
            <a:ext cx="7543800" cy="838200"/>
          </a:xfrm>
        </p:spPr>
        <p:txBody>
          <a:bodyPr/>
          <a:lstStyle/>
          <a:p>
            <a:r>
              <a:rPr lang="sr-Cyrl-RS" dirty="0" smtClean="0"/>
              <a:t>АГРОБИОЛОШКА СВОЈСТВА</a:t>
            </a:r>
            <a:endParaRPr lang="en-US" dirty="0"/>
          </a:p>
        </p:txBody>
      </p:sp>
    </p:spTree>
    <p:extLst>
      <p:ext uri="{BB962C8B-B14F-4D97-AF65-F5344CB8AC3E}">
        <p14:creationId xmlns:p14="http://schemas.microsoft.com/office/powerpoint/2010/main" val="30666485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2959</TotalTime>
  <Words>7394</Words>
  <Application>Microsoft Office PowerPoint</Application>
  <PresentationFormat>On-screen Show (4:3)</PresentationFormat>
  <Paragraphs>523</Paragraphs>
  <Slides>59</Slides>
  <Notes>2</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Waveform</vt:lpstr>
      <vt:lpstr>Сензорна анализа и дефинисање модела чаше за дегустацију вина Прокупац</vt:lpstr>
      <vt:lpstr>PowerPoint Presentation</vt:lpstr>
      <vt:lpstr>PowerPoint Presentation</vt:lpstr>
      <vt:lpstr>PowerPoint Presentation</vt:lpstr>
      <vt:lpstr>PowerPoint Presentation</vt:lpstr>
      <vt:lpstr>ПРОКУПАЦ – КАРАКТЕРИСТИКЕ СОРТЕ</vt:lpstr>
      <vt:lpstr>РАСПРОСТРАЊЕНОСТ</vt:lpstr>
      <vt:lpstr>БОТАНИЧКИ ОПИС</vt:lpstr>
      <vt:lpstr>АГРОБИОЛОШКА СВОЈСТВА</vt:lpstr>
      <vt:lpstr>ВАРИЈАЦИЈЕ И КЛОНОВИ</vt:lpstr>
      <vt:lpstr>ТЕХНОЛОШКЕ КАРАКТЕРИСТИКЕ</vt:lpstr>
      <vt:lpstr>PowerPoint Presentation</vt:lpstr>
      <vt:lpstr>ТЕХНОЛОГИЈА ПРОИЗВОДЊЕ, НЕГА И ЧУВАЊЕ, САЗРЕВАЊЕ И КВАЛИТЕТ ВИНА ПРОКУПАЦ</vt:lpstr>
      <vt:lpstr> Прокупац – тренутна ситуација и будућа перспектива </vt:lpstr>
      <vt:lpstr> Методологија сензорног оцењивања вина </vt:lpstr>
      <vt:lpstr>PowerPoint Presentation</vt:lpstr>
      <vt:lpstr>PowerPoint Presentation</vt:lpstr>
      <vt:lpstr>PowerPoint Presentation</vt:lpstr>
      <vt:lpstr>PowerPoint Presentation</vt:lpstr>
      <vt:lpstr>PowerPoint Presentation</vt:lpstr>
      <vt:lpstr>PowerPoint Presentation</vt:lpstr>
      <vt:lpstr>Резултати сензорне алнализе вина Прокупац</vt:lpstr>
      <vt:lpstr>PowerPoint Presentation</vt:lpstr>
      <vt:lpstr>PowerPoint Presentation</vt:lpstr>
      <vt:lpstr>PowerPoint Presentation</vt:lpstr>
      <vt:lpstr>Боја анализираних Прокупац вина </vt:lpstr>
      <vt:lpstr>PowerPoint Presentation</vt:lpstr>
      <vt:lpstr>Олфакторна анализa</vt:lpstr>
      <vt:lpstr>PowerPoint Presentation</vt:lpstr>
      <vt:lpstr>PowerPoint Presentation</vt:lpstr>
      <vt:lpstr>PowerPoint Presentation</vt:lpstr>
      <vt:lpstr>PowerPoint Presentation</vt:lpstr>
      <vt:lpstr>PowerPoint Presentation</vt:lpstr>
      <vt:lpstr>Густативна анализa</vt:lpstr>
      <vt:lpstr>PowerPoint Presentation</vt:lpstr>
      <vt:lpstr>PowerPoint Presentation</vt:lpstr>
      <vt:lpstr>PowerPoint Presentation</vt:lpstr>
      <vt:lpstr>PowerPoint Presentation</vt:lpstr>
      <vt:lpstr>Резултати сензорне алнализе вина Прокупац коришћењем различитих винских чаша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Дефинисање модела чаше за дегустацију вина Прокупац</dc:title>
  <dc:creator>PC</dc:creator>
  <cp:lastModifiedBy>PC</cp:lastModifiedBy>
  <cp:revision>96</cp:revision>
  <dcterms:created xsi:type="dcterms:W3CDTF">2006-08-16T00:00:00Z</dcterms:created>
  <dcterms:modified xsi:type="dcterms:W3CDTF">2021-05-29T16:17:47Z</dcterms:modified>
</cp:coreProperties>
</file>